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17"/>
  </p:notesMasterIdLst>
  <p:sldIdLst>
    <p:sldId id="347" r:id="rId2"/>
    <p:sldId id="348" r:id="rId3"/>
    <p:sldId id="263" r:id="rId4"/>
    <p:sldId id="351" r:id="rId5"/>
    <p:sldId id="362" r:id="rId6"/>
    <p:sldId id="350" r:id="rId7"/>
    <p:sldId id="352" r:id="rId8"/>
    <p:sldId id="359" r:id="rId9"/>
    <p:sldId id="360" r:id="rId10"/>
    <p:sldId id="353" r:id="rId11"/>
    <p:sldId id="361" r:id="rId12"/>
    <p:sldId id="363" r:id="rId13"/>
    <p:sldId id="365" r:id="rId14"/>
    <p:sldId id="355" r:id="rId15"/>
    <p:sldId id="36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91EA"/>
    <a:srgbClr val="FF0000"/>
    <a:srgbClr val="00B41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9" autoAdjust="0"/>
    <p:restoredTop sz="94660"/>
  </p:normalViewPr>
  <p:slideViewPr>
    <p:cSldViewPr>
      <p:cViewPr varScale="1">
        <p:scale>
          <a:sx n="64" d="100"/>
          <a:sy n="64" d="100"/>
        </p:scale>
        <p:origin x="166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A6E38-82B1-47BB-A812-313B295FEFF2}" type="datetimeFigureOut">
              <a:rPr lang="en-US" smtClean="0"/>
              <a:pPr/>
              <a:t>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89E94-532B-494D-AD7A-712B16D9F5AA}" type="slidenum">
              <a:rPr lang="en-US" smtClean="0"/>
              <a:pPr/>
              <a:t>‹N°›</a:t>
            </a:fld>
            <a:endParaRPr lang="en-US"/>
          </a:p>
        </p:txBody>
      </p:sp>
    </p:spTree>
    <p:extLst>
      <p:ext uri="{BB962C8B-B14F-4D97-AF65-F5344CB8AC3E}">
        <p14:creationId xmlns:p14="http://schemas.microsoft.com/office/powerpoint/2010/main" val="135109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76760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108377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9561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2553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1005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444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49591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041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7925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473638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84262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7A0F-5B99-4F35-9BDD-321CD3C098FF}" type="datetimeFigureOut">
              <a:rPr lang="en-US" smtClean="0">
                <a:solidFill>
                  <a:prstClr val="black">
                    <a:tint val="75000"/>
                  </a:prstClr>
                </a:solidFill>
              </a:rPr>
              <a:pPr/>
              <a:t>2/7/2021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B3369-7666-44EB-AEA9-5FA9440DB40A}"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316096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a9__D53WsUs?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txBox="1">
            <a:spLocks noChangeArrowheads="1"/>
          </p:cNvSpPr>
          <p:nvPr/>
        </p:nvSpPr>
        <p:spPr>
          <a:xfrm>
            <a:off x="533400" y="352301"/>
            <a:ext cx="7391400" cy="870857"/>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3600" b="1" i="1" strike="noStrike" dirty="0">
                <a:solidFill>
                  <a:srgbClr val="3C4043"/>
                </a:solidFill>
                <a:effectLst/>
                <a:latin typeface="Roboto-Medium"/>
              </a:rPr>
              <a:t>Services de bases de données </a:t>
            </a:r>
            <a:r>
              <a:rPr lang="en-US" sz="3600" b="1" i="1" dirty="0">
                <a:solidFill>
                  <a:schemeClr val="tx1">
                    <a:lumMod val="75000"/>
                    <a:lumOff val="25000"/>
                  </a:schemeClr>
                </a:solidFill>
              </a:rPr>
              <a:t> </a:t>
            </a:r>
            <a:endParaRPr lang="ru-RU" sz="3600" b="1" i="1" dirty="0">
              <a:solidFill>
                <a:schemeClr val="tx1">
                  <a:lumMod val="75000"/>
                  <a:lumOff val="25000"/>
                </a:schemeClr>
              </a:solidFill>
            </a:endParaRPr>
          </a:p>
        </p:txBody>
      </p:sp>
      <p:sp>
        <p:nvSpPr>
          <p:cNvPr id="7" name="Rectangle 8"/>
          <p:cNvSpPr txBox="1">
            <a:spLocks noChangeArrowheads="1"/>
          </p:cNvSpPr>
          <p:nvPr/>
        </p:nvSpPr>
        <p:spPr>
          <a:xfrm>
            <a:off x="4572000" y="5715000"/>
            <a:ext cx="3352800" cy="790699"/>
          </a:xfrm>
          <a:prstGeom prst="rect">
            <a:avLst/>
          </a:prstGeom>
          <a:noFill/>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00" b="1" i="1" dirty="0">
                <a:solidFill>
                  <a:schemeClr val="tx1">
                    <a:lumMod val="75000"/>
                    <a:lumOff val="25000"/>
                  </a:schemeClr>
                </a:solidFill>
              </a:rPr>
              <a:t>Ellafi khouloud </a:t>
            </a:r>
          </a:p>
          <a:p>
            <a:pPr marL="0" indent="0">
              <a:buFont typeface="Arial" pitchFamily="34" charset="0"/>
              <a:buNone/>
            </a:pPr>
            <a:r>
              <a:rPr lang="en-US" sz="2600" b="1" i="1" dirty="0">
                <a:solidFill>
                  <a:schemeClr val="tx1">
                    <a:lumMod val="75000"/>
                    <a:lumOff val="25000"/>
                  </a:schemeClr>
                </a:solidFill>
              </a:rPr>
              <a:t>Sghaier basma</a:t>
            </a:r>
          </a:p>
          <a:p>
            <a:pPr marL="0" indent="0" algn="r">
              <a:buFont typeface="Arial" pitchFamily="34" charset="0"/>
              <a:buNone/>
            </a:pPr>
            <a:r>
              <a:rPr lang="en-US" sz="2600" b="1" i="1" dirty="0">
                <a:solidFill>
                  <a:schemeClr val="tx1">
                    <a:lumMod val="75000"/>
                    <a:lumOff val="25000"/>
                  </a:schemeClr>
                </a:solidFill>
              </a:rPr>
              <a:t>M2  Master SIDATA  </a:t>
            </a:r>
            <a:endParaRPr lang="ru-RU" sz="2600" b="1" i="1" dirty="0">
              <a:solidFill>
                <a:schemeClr val="tx1">
                  <a:lumMod val="75000"/>
                  <a:lumOff val="25000"/>
                </a:schemeClr>
              </a:solidFill>
            </a:endParaRPr>
          </a:p>
        </p:txBody>
      </p:sp>
    </p:spTree>
    <p:extLst>
      <p:ext uri="{BB962C8B-B14F-4D97-AF65-F5344CB8AC3E}">
        <p14:creationId xmlns:p14="http://schemas.microsoft.com/office/powerpoint/2010/main" val="204995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838200" y="533400"/>
            <a:ext cx="6553200" cy="715963"/>
          </a:xfrm>
        </p:spPr>
        <p:txBody>
          <a:bodyPr>
            <a:normAutofit/>
          </a:bodyPr>
          <a:lstStyle/>
          <a:p>
            <a:pPr algn="l"/>
            <a:r>
              <a:rPr lang="en-US" sz="3200" b="1" i="1" dirty="0">
                <a:solidFill>
                  <a:schemeClr val="bg2">
                    <a:lumMod val="25000"/>
                  </a:schemeClr>
                </a:solidFill>
              </a:rPr>
              <a:t>SOUS SERVICES AWS</a:t>
            </a:r>
          </a:p>
        </p:txBody>
      </p:sp>
      <p:sp>
        <p:nvSpPr>
          <p:cNvPr id="3" name="ZoneTexte 2">
            <a:extLst>
              <a:ext uri="{FF2B5EF4-FFF2-40B4-BE49-F238E27FC236}">
                <a16:creationId xmlns:a16="http://schemas.microsoft.com/office/drawing/2014/main" id="{D3B7E2EF-A574-45BD-88CB-26E356CE765D}"/>
              </a:ext>
            </a:extLst>
          </p:cNvPr>
          <p:cNvSpPr txBox="1"/>
          <p:nvPr/>
        </p:nvSpPr>
        <p:spPr>
          <a:xfrm>
            <a:off x="1219200" y="1524000"/>
            <a:ext cx="1524000" cy="461665"/>
          </a:xfrm>
          <a:prstGeom prst="rect">
            <a:avLst/>
          </a:prstGeom>
          <a:noFill/>
        </p:spPr>
        <p:txBody>
          <a:bodyPr wrap="square" rtlCol="0">
            <a:spAutoFit/>
          </a:bodyPr>
          <a:lstStyle/>
          <a:p>
            <a:r>
              <a:rPr lang="fr-FR" sz="2400" b="1" u="sng" dirty="0"/>
              <a:t> </a:t>
            </a:r>
          </a:p>
        </p:txBody>
      </p:sp>
      <p:pic>
        <p:nvPicPr>
          <p:cNvPr id="1030" name="Picture 6" descr="Database of Databases - Aurora - Revision #2">
            <a:extLst>
              <a:ext uri="{FF2B5EF4-FFF2-40B4-BE49-F238E27FC236}">
                <a16:creationId xmlns:a16="http://schemas.microsoft.com/office/drawing/2014/main" id="{8998EAB5-B361-454E-A21D-95EB98689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191000"/>
            <a:ext cx="2513666"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Amazon DynamoDB?. DynamoDB is a fully managed NoSQL… | by Madhu  Cynix | Medium">
            <a:extLst>
              <a:ext uri="{FF2B5EF4-FFF2-40B4-BE49-F238E27FC236}">
                <a16:creationId xmlns:a16="http://schemas.microsoft.com/office/drawing/2014/main" id="{7E09C765-18F0-4F60-9EB1-FD8BEE06A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67450"/>
            <a:ext cx="2895600" cy="1452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mcached | Magasin clé-valeur en mémoire distribué | AWS">
            <a:extLst>
              <a:ext uri="{FF2B5EF4-FFF2-40B4-BE49-F238E27FC236}">
                <a16:creationId xmlns:a16="http://schemas.microsoft.com/office/drawing/2014/main" id="{96C9C8E6-3C15-4402-9994-62E69A4FC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7697"/>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Amazon DocumentDB (with MongoDB... - Amazon Web Services | Facebook">
            <a:extLst>
              <a:ext uri="{FF2B5EF4-FFF2-40B4-BE49-F238E27FC236}">
                <a16:creationId xmlns:a16="http://schemas.microsoft.com/office/drawing/2014/main" id="{5ECCAD11-F730-44AF-B2B8-1A52F51A1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091" y="1750573"/>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0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Azure SQL Database - SQL Azure Database - Intellipaat">
            <a:extLst>
              <a:ext uri="{FF2B5EF4-FFF2-40B4-BE49-F238E27FC236}">
                <a16:creationId xmlns:a16="http://schemas.microsoft.com/office/drawing/2014/main" id="{6771BFCA-9713-4BCF-8C02-3C4D075E2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402405"/>
            <a:ext cx="36861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SQL Database Managed Instance (Preview) - cloudopszone.com">
            <a:extLst>
              <a:ext uri="{FF2B5EF4-FFF2-40B4-BE49-F238E27FC236}">
                <a16:creationId xmlns:a16="http://schemas.microsoft.com/office/drawing/2014/main" id="{A94125D2-916E-4912-BF77-B202712E1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39" y="3429000"/>
            <a:ext cx="3429000" cy="2466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oft Azure, La Machine Virtuelle, Logo PNG - Microsoft Azure, La Machine  Virtuelle, Logo transparentes | PNG gratuit">
            <a:extLst>
              <a:ext uri="{FF2B5EF4-FFF2-40B4-BE49-F238E27FC236}">
                <a16:creationId xmlns:a16="http://schemas.microsoft.com/office/drawing/2014/main" id="{CEE1B77D-A52D-4D76-AB0E-7D75E7995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643" y="1239014"/>
            <a:ext cx="3429000" cy="18698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zure Database for MySQL (@AzureDBMySQL) | Twitter">
            <a:extLst>
              <a:ext uri="{FF2B5EF4-FFF2-40B4-BE49-F238E27FC236}">
                <a16:creationId xmlns:a16="http://schemas.microsoft.com/office/drawing/2014/main" id="{1B30EF2D-A53B-4209-A55C-AD55BEB04C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514584"/>
            <a:ext cx="2524125" cy="229552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0430A38-BA43-4724-A6FD-9D656BC8BB67}"/>
              </a:ext>
            </a:extLst>
          </p:cNvPr>
          <p:cNvSpPr txBox="1"/>
          <p:nvPr/>
        </p:nvSpPr>
        <p:spPr>
          <a:xfrm>
            <a:off x="5524499" y="5429054"/>
            <a:ext cx="2295525" cy="369332"/>
          </a:xfrm>
          <a:prstGeom prst="rect">
            <a:avLst/>
          </a:prstGeom>
          <a:noFill/>
        </p:spPr>
        <p:txBody>
          <a:bodyPr wrap="square" rtlCol="0">
            <a:spAutoFit/>
          </a:bodyPr>
          <a:lstStyle/>
          <a:p>
            <a:r>
              <a:rPr lang="fr-FR" dirty="0"/>
              <a:t>bd azure pour MySQL </a:t>
            </a:r>
          </a:p>
        </p:txBody>
      </p:sp>
      <p:sp>
        <p:nvSpPr>
          <p:cNvPr id="3" name="ZoneTexte 2">
            <a:extLst>
              <a:ext uri="{FF2B5EF4-FFF2-40B4-BE49-F238E27FC236}">
                <a16:creationId xmlns:a16="http://schemas.microsoft.com/office/drawing/2014/main" id="{5DD5BAED-67A8-4F5F-ADCF-6AF2EF4CF7F9}"/>
              </a:ext>
            </a:extLst>
          </p:cNvPr>
          <p:cNvSpPr txBox="1"/>
          <p:nvPr/>
        </p:nvSpPr>
        <p:spPr>
          <a:xfrm>
            <a:off x="5160643" y="2782452"/>
            <a:ext cx="3733800" cy="369332"/>
          </a:xfrm>
          <a:prstGeom prst="rect">
            <a:avLst/>
          </a:prstGeom>
          <a:noFill/>
        </p:spPr>
        <p:txBody>
          <a:bodyPr wrap="square" rtlCol="0">
            <a:spAutoFit/>
          </a:bodyPr>
          <a:lstStyle/>
          <a:p>
            <a:r>
              <a:rPr lang="fr-FR" dirty="0"/>
              <a:t>azure SQL sur les machines virtuelle</a:t>
            </a:r>
          </a:p>
        </p:txBody>
      </p:sp>
      <p:sp>
        <p:nvSpPr>
          <p:cNvPr id="5" name="ZoneTexte 4">
            <a:extLst>
              <a:ext uri="{FF2B5EF4-FFF2-40B4-BE49-F238E27FC236}">
                <a16:creationId xmlns:a16="http://schemas.microsoft.com/office/drawing/2014/main" id="{E202BCA9-6313-45E5-AAE3-D60EC5A229D9}"/>
              </a:ext>
            </a:extLst>
          </p:cNvPr>
          <p:cNvSpPr txBox="1"/>
          <p:nvPr/>
        </p:nvSpPr>
        <p:spPr>
          <a:xfrm>
            <a:off x="512443" y="474022"/>
            <a:ext cx="4648200" cy="584775"/>
          </a:xfrm>
          <a:prstGeom prst="rect">
            <a:avLst/>
          </a:prstGeom>
          <a:noFill/>
        </p:spPr>
        <p:txBody>
          <a:bodyPr wrap="square" rtlCol="0">
            <a:spAutoFit/>
          </a:bodyPr>
          <a:lstStyle/>
          <a:p>
            <a:r>
              <a:rPr lang="fr-FR" sz="3200" b="1" i="1" dirty="0">
                <a:solidFill>
                  <a:schemeClr val="bg2">
                    <a:lumMod val="25000"/>
                  </a:schemeClr>
                </a:solidFill>
              </a:rPr>
              <a:t>SOUS SERVICE  DE AZURE</a:t>
            </a:r>
          </a:p>
        </p:txBody>
      </p:sp>
    </p:spTree>
    <p:extLst>
      <p:ext uri="{BB962C8B-B14F-4D97-AF65-F5344CB8AC3E}">
        <p14:creationId xmlns:p14="http://schemas.microsoft.com/office/powerpoint/2010/main" val="249781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ite des investissements d'Oracle au Canada : un 2e centre infonuagique  est lancé, cette fois à Montréal">
            <a:extLst>
              <a:ext uri="{FF2B5EF4-FFF2-40B4-BE49-F238E27FC236}">
                <a16:creationId xmlns:a16="http://schemas.microsoft.com/office/drawing/2014/main" id="{F86CF1E3-80F3-44E4-AC33-2DB8B3AF3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600200"/>
            <a:ext cx="38481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iginal Authentic Microsoft SQL Server 2014 Standard DVD OEM English  Version for sale – Computer Software System manufacturer from china  (108660935).">
            <a:extLst>
              <a:ext uri="{FF2B5EF4-FFF2-40B4-BE49-F238E27FC236}">
                <a16:creationId xmlns:a16="http://schemas.microsoft.com/office/drawing/2014/main" id="{9D042E7F-A6F2-40BE-9191-D86C9CAEE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18" y="3581400"/>
            <a:ext cx="2918608" cy="1895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QLite — Wikipédia">
            <a:extLst>
              <a:ext uri="{FF2B5EF4-FFF2-40B4-BE49-F238E27FC236}">
                <a16:creationId xmlns:a16="http://schemas.microsoft.com/office/drawing/2014/main" id="{B85A4890-2F65-40BB-AD23-C2C20F0DE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574556"/>
            <a:ext cx="354329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ois ans en compagnie de MongoDB (Part 1 - Souffrance)">
            <a:extLst>
              <a:ext uri="{FF2B5EF4-FFF2-40B4-BE49-F238E27FC236}">
                <a16:creationId xmlns:a16="http://schemas.microsoft.com/office/drawing/2014/main" id="{4FBEBE3E-FC11-4607-B578-118834F80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400698"/>
            <a:ext cx="401002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5B4FFAB-00CC-4C66-AE04-994C90AC8798}"/>
              </a:ext>
            </a:extLst>
          </p:cNvPr>
          <p:cNvSpPr txBox="1"/>
          <p:nvPr/>
        </p:nvSpPr>
        <p:spPr>
          <a:xfrm>
            <a:off x="481817" y="450458"/>
            <a:ext cx="4953000" cy="584775"/>
          </a:xfrm>
          <a:prstGeom prst="rect">
            <a:avLst/>
          </a:prstGeom>
          <a:noFill/>
        </p:spPr>
        <p:txBody>
          <a:bodyPr wrap="square" rtlCol="0">
            <a:spAutoFit/>
          </a:bodyPr>
          <a:lstStyle/>
          <a:p>
            <a:r>
              <a:rPr lang="fr-FR" sz="3200" b="1" i="1" dirty="0">
                <a:solidFill>
                  <a:schemeClr val="bg2">
                    <a:lumMod val="25000"/>
                  </a:schemeClr>
                </a:solidFill>
              </a:rPr>
              <a:t>SOUS SERVICE DE GOOGLE </a:t>
            </a:r>
          </a:p>
        </p:txBody>
      </p:sp>
    </p:spTree>
    <p:extLst>
      <p:ext uri="{BB962C8B-B14F-4D97-AF65-F5344CB8AC3E}">
        <p14:creationId xmlns:p14="http://schemas.microsoft.com/office/powerpoint/2010/main" val="41173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WS Databases Break Free to Save, Grow, and Innovate Faster">
            <a:hlinkClick r:id="" action="ppaction://media"/>
            <a:extLst>
              <a:ext uri="{FF2B5EF4-FFF2-40B4-BE49-F238E27FC236}">
                <a16:creationId xmlns:a16="http://schemas.microsoft.com/office/drawing/2014/main" id="{E2E6212F-C03D-4AD1-850D-9C2937F096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714500"/>
            <a:ext cx="6096000" cy="3429000"/>
          </a:xfrm>
          <a:prstGeom prst="rect">
            <a:avLst/>
          </a:prstGeom>
        </p:spPr>
      </p:pic>
      <p:sp>
        <p:nvSpPr>
          <p:cNvPr id="4" name="ZoneTexte 3">
            <a:extLst>
              <a:ext uri="{FF2B5EF4-FFF2-40B4-BE49-F238E27FC236}">
                <a16:creationId xmlns:a16="http://schemas.microsoft.com/office/drawing/2014/main" id="{E58DA5F4-FF40-4A60-AA9B-AA2E8FDE7D83}"/>
              </a:ext>
            </a:extLst>
          </p:cNvPr>
          <p:cNvSpPr txBox="1"/>
          <p:nvPr/>
        </p:nvSpPr>
        <p:spPr>
          <a:xfrm>
            <a:off x="1905000" y="533400"/>
            <a:ext cx="6248400" cy="630942"/>
          </a:xfrm>
          <a:prstGeom prst="rect">
            <a:avLst/>
          </a:prstGeom>
          <a:noFill/>
        </p:spPr>
        <p:txBody>
          <a:bodyPr wrap="square">
            <a:spAutoFit/>
          </a:bodyPr>
          <a:lstStyle/>
          <a:p>
            <a:pPr latinLnBrk="1">
              <a:defRPr/>
            </a:pPr>
            <a:r>
              <a:rPr kumimoji="1" lang="en-US" altLang="ko-KR" sz="3500" b="1" i="1" dirty="0">
                <a:solidFill>
                  <a:schemeClr val="accent4">
                    <a:lumMod val="50000"/>
                  </a:schemeClr>
                </a:solidFill>
                <a:ea typeface="굴림" pitchFamily="34" charset="-127"/>
              </a:rPr>
              <a:t>LES SERVICE OFFRET PAR AWS </a:t>
            </a:r>
          </a:p>
        </p:txBody>
      </p:sp>
    </p:spTree>
    <p:extLst>
      <p:ext uri="{BB962C8B-B14F-4D97-AF65-F5344CB8AC3E}">
        <p14:creationId xmlns:p14="http://schemas.microsoft.com/office/powerpoint/2010/main" val="309041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143000" y="1041400"/>
            <a:ext cx="7010400" cy="4165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60000"/>
              </a:lnSpc>
            </a:pPr>
            <a:endParaRPr lang="en-US" altLang="ko-KR" sz="1400" dirty="0">
              <a:solidFill>
                <a:schemeClr val="tx1">
                  <a:lumMod val="85000"/>
                  <a:lumOff val="15000"/>
                </a:schemeClr>
              </a:solidFill>
              <a:latin typeface="Arial" charset="0"/>
              <a:ea typeface="굴림" pitchFamily="34" charset="-127"/>
            </a:endParaRPr>
          </a:p>
          <a:p>
            <a:pPr algn="just">
              <a:lnSpc>
                <a:spcPct val="160000"/>
              </a:lnSpc>
            </a:pPr>
            <a:endParaRPr lang="en-US" altLang="ko-KR" sz="1400" dirty="0">
              <a:solidFill>
                <a:schemeClr val="tx1">
                  <a:lumMod val="85000"/>
                  <a:lumOff val="15000"/>
                </a:schemeClr>
              </a:solidFill>
              <a:latin typeface="Arial" charset="0"/>
              <a:ea typeface="굴림" pitchFamily="34" charset="-127"/>
            </a:endParaRPr>
          </a:p>
        </p:txBody>
      </p:sp>
      <p:sp>
        <p:nvSpPr>
          <p:cNvPr id="5" name="AutoShape 68"/>
          <p:cNvSpPr>
            <a:spLocks noChangeArrowheads="1"/>
          </p:cNvSpPr>
          <p:nvPr/>
        </p:nvSpPr>
        <p:spPr bwMode="gray">
          <a:xfrm>
            <a:off x="852265" y="264411"/>
            <a:ext cx="6696075" cy="635000"/>
          </a:xfrm>
          <a:prstGeom prst="roundRect">
            <a:avLst>
              <a:gd name="adj" fmla="val 0"/>
            </a:avLst>
          </a:prstGeom>
          <a:noFill/>
          <a:ln>
            <a:noFill/>
          </a:ln>
          <a:effectLst/>
          <a:extLst>
            <a:ext uri="{909E8E84-426E-40DD-AFC4-6F175D3DCCD1}">
              <a14:hiddenFill xmlns:a14="http://schemas.microsoft.com/office/drawing/2010/main">
                <a:gradFill rotWithShape="1">
                  <a:gsLst>
                    <a:gs pos="0">
                      <a:schemeClr val="hlink">
                        <a:gamma/>
                        <a:shade val="46275"/>
                        <a:invGamma/>
                      </a:schemeClr>
                    </a:gs>
                    <a:gs pos="50000">
                      <a:schemeClr val="hlink"/>
                    </a:gs>
                    <a:gs pos="100000">
                      <a:schemeClr val="hlink">
                        <a:gamma/>
                        <a:shade val="46275"/>
                        <a:invGamma/>
                      </a:schemeClr>
                    </a:gs>
                  </a:gsLst>
                  <a:lin ang="5400000" scaled="1"/>
                </a:gradFill>
              </a14:hiddenFill>
            </a:ex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none" anchor="ctr"/>
          <a:lstStyle/>
          <a:p>
            <a:pPr latinLnBrk="1">
              <a:defRPr/>
            </a:pPr>
            <a:r>
              <a:rPr kumimoji="1" lang="en-US" altLang="ko-KR" sz="3500" b="1" i="1" dirty="0">
                <a:solidFill>
                  <a:schemeClr val="accent4">
                    <a:lumMod val="50000"/>
                  </a:schemeClr>
                </a:solidFill>
                <a:ea typeface="굴림" pitchFamily="34" charset="-127"/>
              </a:rPr>
              <a:t>LES SERVICE OFFRET PAR AWS </a:t>
            </a:r>
          </a:p>
        </p:txBody>
      </p:sp>
      <p:sp>
        <p:nvSpPr>
          <p:cNvPr id="2" name="ZoneTexte 1">
            <a:extLst>
              <a:ext uri="{FF2B5EF4-FFF2-40B4-BE49-F238E27FC236}">
                <a16:creationId xmlns:a16="http://schemas.microsoft.com/office/drawing/2014/main" id="{34FA0297-74FF-4C1A-A638-D7AAD9A748EF}"/>
              </a:ext>
            </a:extLst>
          </p:cNvPr>
          <p:cNvSpPr txBox="1"/>
          <p:nvPr/>
        </p:nvSpPr>
        <p:spPr>
          <a:xfrm>
            <a:off x="561533" y="1092944"/>
            <a:ext cx="7277541" cy="1292662"/>
          </a:xfrm>
          <a:prstGeom prst="rect">
            <a:avLst/>
          </a:prstGeom>
          <a:noFill/>
        </p:spPr>
        <p:txBody>
          <a:bodyPr wrap="square" rtlCol="0">
            <a:spAutoFit/>
          </a:bodyPr>
          <a:lstStyle/>
          <a:p>
            <a:pPr algn="l"/>
            <a:r>
              <a:rPr lang="fr-FR" sz="2000" dirty="0">
                <a:solidFill>
                  <a:srgbClr val="050505"/>
                </a:solidFill>
                <a:latin typeface="Segoe UI Historic" panose="020B0502040204020203" pitchFamily="34" charset="0"/>
              </a:rPr>
              <a:t>Amazon </a:t>
            </a:r>
            <a:r>
              <a:rPr lang="fr-FR" sz="2000" dirty="0" err="1">
                <a:solidFill>
                  <a:srgbClr val="050505"/>
                </a:solidFill>
                <a:latin typeface="Segoe UI Historic" panose="020B0502040204020203" pitchFamily="34" charset="0"/>
              </a:rPr>
              <a:t>DynamoDB</a:t>
            </a:r>
            <a:endParaRPr lang="fr-FR" sz="2000" dirty="0">
              <a:solidFill>
                <a:srgbClr val="050505"/>
              </a:solidFill>
              <a:latin typeface="Segoe UI Historic" panose="020B0502040204020203" pitchFamily="34" charset="0"/>
            </a:endParaRPr>
          </a:p>
          <a:p>
            <a:pPr algn="l"/>
            <a:r>
              <a:rPr lang="fr-FR" sz="2000" dirty="0">
                <a:solidFill>
                  <a:srgbClr val="050505"/>
                </a:solidFill>
                <a:latin typeface="Segoe UI Historic" panose="020B0502040204020203" pitchFamily="34" charset="0"/>
              </a:rPr>
              <a:t>Un service de base de données NoSQL rapide et souple, adapté à toutes les échelles</a:t>
            </a:r>
          </a:p>
          <a:p>
            <a:endParaRPr lang="fr-FR" dirty="0"/>
          </a:p>
        </p:txBody>
      </p:sp>
      <p:sp>
        <p:nvSpPr>
          <p:cNvPr id="3" name="ZoneTexte 2">
            <a:extLst>
              <a:ext uri="{FF2B5EF4-FFF2-40B4-BE49-F238E27FC236}">
                <a16:creationId xmlns:a16="http://schemas.microsoft.com/office/drawing/2014/main" id="{12024E97-ED60-4538-8C62-B545897A6B1D}"/>
              </a:ext>
            </a:extLst>
          </p:cNvPr>
          <p:cNvSpPr txBox="1"/>
          <p:nvPr/>
        </p:nvSpPr>
        <p:spPr>
          <a:xfrm>
            <a:off x="561534" y="2575511"/>
            <a:ext cx="6677466" cy="3139321"/>
          </a:xfrm>
          <a:prstGeom prst="rect">
            <a:avLst/>
          </a:prstGeom>
          <a:noFill/>
        </p:spPr>
        <p:txBody>
          <a:bodyPr wrap="square" rtlCol="0">
            <a:spAutoFit/>
          </a:bodyPr>
          <a:lstStyle/>
          <a:p>
            <a:pPr algn="l"/>
            <a:r>
              <a:rPr lang="fr-FR" sz="2000" dirty="0">
                <a:solidFill>
                  <a:srgbClr val="050505"/>
                </a:solidFill>
                <a:latin typeface="Segoe UI Historic" panose="020B0502040204020203" pitchFamily="34" charset="0"/>
              </a:rPr>
              <a:t>Amazon Aurora</a:t>
            </a:r>
          </a:p>
          <a:p>
            <a:pPr algn="l"/>
            <a:r>
              <a:rPr lang="fr-FR" sz="2000" dirty="0">
                <a:solidFill>
                  <a:srgbClr val="050505"/>
                </a:solidFill>
                <a:latin typeface="Segoe UI Historic" panose="020B0502040204020203" pitchFamily="34" charset="0"/>
              </a:rPr>
              <a:t>Base de données relationnelle compatible MySQL et PostgreSQL créée pour le cloud Performances et disponibilité des bases de données commerciales au 1/10e de leur coût </a:t>
            </a:r>
          </a:p>
          <a:p>
            <a:endParaRPr lang="fr-FR" sz="2000" dirty="0">
              <a:solidFill>
                <a:srgbClr val="050505"/>
              </a:solidFill>
              <a:latin typeface="Segoe UI Historic" panose="020B0502040204020203" pitchFamily="34" charset="0"/>
            </a:endParaRPr>
          </a:p>
          <a:p>
            <a:r>
              <a:rPr lang="fr-FR" sz="2000" dirty="0">
                <a:solidFill>
                  <a:srgbClr val="050505"/>
                </a:solidFill>
                <a:latin typeface="Segoe UI Historic" panose="020B0502040204020203" pitchFamily="34" charset="0"/>
              </a:rPr>
              <a:t>Amazon </a:t>
            </a:r>
            <a:r>
              <a:rPr lang="fr-FR" sz="2000" dirty="0" err="1">
                <a:solidFill>
                  <a:srgbClr val="050505"/>
                </a:solidFill>
                <a:latin typeface="Segoe UI Historic" panose="020B0502040204020203" pitchFamily="34" charset="0"/>
              </a:rPr>
              <a:t>Relational</a:t>
            </a:r>
            <a:r>
              <a:rPr lang="fr-FR" sz="2000" dirty="0">
                <a:solidFill>
                  <a:srgbClr val="050505"/>
                </a:solidFill>
                <a:latin typeface="Segoe UI Historic" panose="020B0502040204020203" pitchFamily="34" charset="0"/>
              </a:rPr>
              <a:t> </a:t>
            </a:r>
            <a:r>
              <a:rPr lang="fr-FR" sz="2000" dirty="0" err="1">
                <a:solidFill>
                  <a:srgbClr val="050505"/>
                </a:solidFill>
                <a:latin typeface="Segoe UI Historic" panose="020B0502040204020203" pitchFamily="34" charset="0"/>
              </a:rPr>
              <a:t>Database</a:t>
            </a:r>
            <a:r>
              <a:rPr lang="fr-FR" sz="2000" dirty="0">
                <a:solidFill>
                  <a:srgbClr val="050505"/>
                </a:solidFill>
                <a:latin typeface="Segoe UI Historic" panose="020B0502040204020203" pitchFamily="34" charset="0"/>
              </a:rPr>
              <a:t> Service (RDS)</a:t>
            </a:r>
          </a:p>
          <a:p>
            <a:r>
              <a:rPr lang="fr-FR" sz="2000" dirty="0">
                <a:solidFill>
                  <a:srgbClr val="050505"/>
                </a:solidFill>
                <a:latin typeface="Segoe UI Historic" panose="020B0502040204020203" pitchFamily="34" charset="0"/>
              </a:rPr>
              <a:t>Configurez, gérez et mettez à l'échelle une base de données relationnelle dans le cloud en quelques clics. </a:t>
            </a:r>
          </a:p>
          <a:p>
            <a:endParaRPr lang="fr-FR" dirty="0"/>
          </a:p>
        </p:txBody>
      </p:sp>
      <p:pic>
        <p:nvPicPr>
          <p:cNvPr id="2050" name="Picture 2" descr="AWS : DynamoDB. DynamoDB is a fully-managed NoSQL… | by computethecloud |  computethecloud | Medium">
            <a:extLst>
              <a:ext uri="{FF2B5EF4-FFF2-40B4-BE49-F238E27FC236}">
                <a16:creationId xmlns:a16="http://schemas.microsoft.com/office/drawing/2014/main" id="{94387E2F-B52C-44D5-B15F-448B59ECD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906" y="1092944"/>
            <a:ext cx="2181336" cy="11506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base of Databases - Aurora - Revision #5">
            <a:extLst>
              <a:ext uri="{FF2B5EF4-FFF2-40B4-BE49-F238E27FC236}">
                <a16:creationId xmlns:a16="http://schemas.microsoft.com/office/drawing/2014/main" id="{35BC1ADA-BDC1-4E19-801D-6AFB57718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863" y="2976912"/>
            <a:ext cx="1849719" cy="90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88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0FCA42-4DBF-4EA3-92F0-D43D6D0EE5F1}"/>
              </a:ext>
            </a:extLst>
          </p:cNvPr>
          <p:cNvSpPr>
            <a:spLocks noGrp="1"/>
          </p:cNvSpPr>
          <p:nvPr>
            <p:ph type="ctrTitle"/>
          </p:nvPr>
        </p:nvSpPr>
        <p:spPr/>
        <p:txBody>
          <a:bodyPr/>
          <a:lstStyle/>
          <a:p>
            <a:br>
              <a:rPr lang="fr-FR"/>
            </a:br>
            <a:endParaRPr lang="fr-FR" dirty="0"/>
          </a:p>
        </p:txBody>
      </p:sp>
      <p:sp>
        <p:nvSpPr>
          <p:cNvPr id="3" name="Sous-titre 2">
            <a:extLst>
              <a:ext uri="{FF2B5EF4-FFF2-40B4-BE49-F238E27FC236}">
                <a16:creationId xmlns:a16="http://schemas.microsoft.com/office/drawing/2014/main" id="{48FFDCDD-B04C-414B-8F45-9A7DB0CAF290}"/>
              </a:ext>
            </a:extLst>
          </p:cNvPr>
          <p:cNvSpPr>
            <a:spLocks noGrp="1"/>
          </p:cNvSpPr>
          <p:nvPr>
            <p:ph type="subTitle" idx="1"/>
          </p:nvPr>
        </p:nvSpPr>
        <p:spPr>
          <a:xfrm>
            <a:off x="180976" y="6126580"/>
            <a:ext cx="5946548" cy="1559768"/>
          </a:xfrm>
        </p:spPr>
        <p:txBody>
          <a:bodyPr/>
          <a:lstStyle/>
          <a:p>
            <a:endParaRPr lang="fr-FR" dirty="0"/>
          </a:p>
          <a:p>
            <a:endParaRPr lang="fr-FR" dirty="0"/>
          </a:p>
        </p:txBody>
      </p:sp>
      <p:sp>
        <p:nvSpPr>
          <p:cNvPr id="4" name="ZoneTexte 3">
            <a:extLst>
              <a:ext uri="{FF2B5EF4-FFF2-40B4-BE49-F238E27FC236}">
                <a16:creationId xmlns:a16="http://schemas.microsoft.com/office/drawing/2014/main" id="{CCA02520-7561-4268-842A-14C1670C84DE}"/>
              </a:ext>
            </a:extLst>
          </p:cNvPr>
          <p:cNvSpPr txBox="1"/>
          <p:nvPr/>
        </p:nvSpPr>
        <p:spPr>
          <a:xfrm>
            <a:off x="457200" y="514499"/>
            <a:ext cx="6553200" cy="1292662"/>
          </a:xfrm>
          <a:prstGeom prst="rect">
            <a:avLst/>
          </a:prstGeom>
          <a:noFill/>
        </p:spPr>
        <p:txBody>
          <a:bodyPr wrap="square" rtlCol="0">
            <a:spAutoFit/>
          </a:bodyPr>
          <a:lstStyle/>
          <a:p>
            <a:pPr algn="l"/>
            <a:r>
              <a:rPr lang="fr-FR" sz="2000" dirty="0">
                <a:solidFill>
                  <a:srgbClr val="050505"/>
                </a:solidFill>
                <a:latin typeface="Segoe UI Historic" panose="020B0502040204020203" pitchFamily="34" charset="0"/>
              </a:rPr>
              <a:t>Amazon </a:t>
            </a:r>
            <a:r>
              <a:rPr lang="fr-FR" sz="2000" dirty="0" err="1">
                <a:solidFill>
                  <a:srgbClr val="050505"/>
                </a:solidFill>
                <a:latin typeface="Segoe UI Historic" panose="020B0502040204020203" pitchFamily="34" charset="0"/>
              </a:rPr>
              <a:t>DocumentDB</a:t>
            </a:r>
            <a:r>
              <a:rPr lang="fr-FR" sz="2000" dirty="0">
                <a:solidFill>
                  <a:srgbClr val="050505"/>
                </a:solidFill>
                <a:latin typeface="Segoe UI Historic" panose="020B0502040204020203" pitchFamily="34" charset="0"/>
              </a:rPr>
              <a:t> (avec compatibilité MongoDB)</a:t>
            </a:r>
          </a:p>
          <a:p>
            <a:pPr algn="l"/>
            <a:r>
              <a:rPr lang="fr-FR" sz="2000" dirty="0">
                <a:solidFill>
                  <a:srgbClr val="050505"/>
                </a:solidFill>
                <a:latin typeface="Segoe UI Historic" panose="020B0502040204020203" pitchFamily="34" charset="0"/>
              </a:rPr>
              <a:t>Service de base de données compatible MongoDB, rapide, évolutif et hautement disponible</a:t>
            </a:r>
          </a:p>
          <a:p>
            <a:endParaRPr lang="fr-FR" dirty="0"/>
          </a:p>
        </p:txBody>
      </p:sp>
      <p:sp>
        <p:nvSpPr>
          <p:cNvPr id="6" name="ZoneTexte 5">
            <a:extLst>
              <a:ext uri="{FF2B5EF4-FFF2-40B4-BE49-F238E27FC236}">
                <a16:creationId xmlns:a16="http://schemas.microsoft.com/office/drawing/2014/main" id="{FDA52664-EE1C-4071-83B2-DF97EF795722}"/>
              </a:ext>
            </a:extLst>
          </p:cNvPr>
          <p:cNvSpPr txBox="1"/>
          <p:nvPr/>
        </p:nvSpPr>
        <p:spPr>
          <a:xfrm>
            <a:off x="457200" y="1807161"/>
            <a:ext cx="6781800" cy="1600438"/>
          </a:xfrm>
          <a:prstGeom prst="rect">
            <a:avLst/>
          </a:prstGeom>
          <a:noFill/>
        </p:spPr>
        <p:txBody>
          <a:bodyPr wrap="square" rtlCol="0">
            <a:spAutoFit/>
          </a:bodyPr>
          <a:lstStyle/>
          <a:p>
            <a:pPr algn="l"/>
            <a:r>
              <a:rPr lang="fr-FR" sz="2000" dirty="0">
                <a:solidFill>
                  <a:srgbClr val="050505"/>
                </a:solidFill>
                <a:latin typeface="Segoe UI Historic" panose="020B0502040204020203" pitchFamily="34" charset="0"/>
              </a:rPr>
              <a:t>Amazon </a:t>
            </a:r>
            <a:r>
              <a:rPr lang="fr-FR" sz="2000" dirty="0" err="1">
                <a:solidFill>
                  <a:srgbClr val="050505"/>
                </a:solidFill>
                <a:latin typeface="Segoe UI Historic" panose="020B0502040204020203" pitchFamily="34" charset="0"/>
              </a:rPr>
              <a:t>ElastiCache</a:t>
            </a:r>
            <a:r>
              <a:rPr lang="fr-FR" sz="2000" dirty="0">
                <a:solidFill>
                  <a:srgbClr val="050505"/>
                </a:solidFill>
                <a:latin typeface="Segoe UI Historic" panose="020B0502040204020203" pitchFamily="34" charset="0"/>
              </a:rPr>
              <a:t> for Redis</a:t>
            </a:r>
          </a:p>
          <a:p>
            <a:pPr algn="l"/>
            <a:r>
              <a:rPr lang="fr-FR" sz="2000" dirty="0">
                <a:solidFill>
                  <a:srgbClr val="050505"/>
                </a:solidFill>
                <a:latin typeface="Segoe UI Historic" panose="020B0502040204020203" pitchFamily="34" charset="0"/>
              </a:rPr>
              <a:t>Magasin de données en mémoire compatible avec Redis conçu pour le cloud Alimenter des applications en temps réel avec une latence inférieure à une milliseconde</a:t>
            </a:r>
          </a:p>
          <a:p>
            <a:endParaRPr lang="fr-FR" dirty="0"/>
          </a:p>
        </p:txBody>
      </p:sp>
      <p:sp>
        <p:nvSpPr>
          <p:cNvPr id="7" name="ZoneTexte 6">
            <a:extLst>
              <a:ext uri="{FF2B5EF4-FFF2-40B4-BE49-F238E27FC236}">
                <a16:creationId xmlns:a16="http://schemas.microsoft.com/office/drawing/2014/main" id="{27C51127-E87C-4D0A-9993-9064830D33F2}"/>
              </a:ext>
            </a:extLst>
          </p:cNvPr>
          <p:cNvSpPr txBox="1"/>
          <p:nvPr/>
        </p:nvSpPr>
        <p:spPr>
          <a:xfrm>
            <a:off x="468922" y="3886200"/>
            <a:ext cx="6770077" cy="984885"/>
          </a:xfrm>
          <a:prstGeom prst="rect">
            <a:avLst/>
          </a:prstGeom>
          <a:noFill/>
        </p:spPr>
        <p:txBody>
          <a:bodyPr wrap="square" rtlCol="0">
            <a:spAutoFit/>
          </a:bodyPr>
          <a:lstStyle/>
          <a:p>
            <a:pPr algn="l"/>
            <a:r>
              <a:rPr lang="fr-FR" sz="2000" dirty="0">
                <a:solidFill>
                  <a:srgbClr val="050505"/>
                </a:solidFill>
                <a:latin typeface="Segoe UI Historic" panose="020B0502040204020203" pitchFamily="34" charset="0"/>
              </a:rPr>
              <a:t>Amazon </a:t>
            </a:r>
            <a:r>
              <a:rPr lang="fr-FR" sz="2000" dirty="0" err="1">
                <a:solidFill>
                  <a:srgbClr val="050505"/>
                </a:solidFill>
                <a:latin typeface="Segoe UI Historic" panose="020B0502040204020203" pitchFamily="34" charset="0"/>
              </a:rPr>
              <a:t>Keyspaces</a:t>
            </a:r>
            <a:r>
              <a:rPr lang="fr-FR" sz="2000" dirty="0">
                <a:solidFill>
                  <a:srgbClr val="050505"/>
                </a:solidFill>
                <a:latin typeface="Segoe UI Historic" panose="020B0502040204020203" pitchFamily="34" charset="0"/>
              </a:rPr>
              <a:t> (pour Apache Cassandra)</a:t>
            </a:r>
          </a:p>
          <a:p>
            <a:pPr algn="l"/>
            <a:r>
              <a:rPr lang="fr-FR" sz="2000" dirty="0">
                <a:solidFill>
                  <a:srgbClr val="050505"/>
                </a:solidFill>
                <a:latin typeface="Segoe UI Historic" panose="020B0502040204020203" pitchFamily="34" charset="0"/>
              </a:rPr>
              <a:t>Base de données gérée compatible avec Cassandra</a:t>
            </a:r>
          </a:p>
          <a:p>
            <a:endParaRPr lang="fr-FR" dirty="0"/>
          </a:p>
        </p:txBody>
      </p:sp>
      <p:pic>
        <p:nvPicPr>
          <p:cNvPr id="3074" name="Picture 2" descr="AWS lance Amazon DocumentDB, un service de base de données compatible avec  MongoDB, &quot;une mauvaise imitation&quot; selon le PDG de Mongo">
            <a:extLst>
              <a:ext uri="{FF2B5EF4-FFF2-40B4-BE49-F238E27FC236}">
                <a16:creationId xmlns:a16="http://schemas.microsoft.com/office/drawing/2014/main" id="{C7DB7483-D782-414D-94AD-07CC68EDC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563" y="485191"/>
            <a:ext cx="2458437" cy="12926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dis: in-memory data store. How it works and why you should use it">
            <a:extLst>
              <a:ext uri="{FF2B5EF4-FFF2-40B4-BE49-F238E27FC236}">
                <a16:creationId xmlns:a16="http://schemas.microsoft.com/office/drawing/2014/main" id="{D845FD51-8EC9-49E9-B080-18CA53C95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563" y="2735658"/>
            <a:ext cx="2362201" cy="13866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pache Cassandra in the Cloud : Amazon Keyspaces and Datastax Astra">
            <a:extLst>
              <a:ext uri="{FF2B5EF4-FFF2-40B4-BE49-F238E27FC236}">
                <a16:creationId xmlns:a16="http://schemas.microsoft.com/office/drawing/2014/main" id="{3A9EC742-5A5D-4FF6-86F7-B2E8A6E65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4810444"/>
            <a:ext cx="2743199" cy="144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08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CF6B3-90DC-4040-999F-BB01C3A082AE}"/>
              </a:ext>
            </a:extLst>
          </p:cNvPr>
          <p:cNvSpPr>
            <a:spLocks noGrp="1"/>
          </p:cNvSpPr>
          <p:nvPr>
            <p:ph type="ctrTitle"/>
          </p:nvPr>
        </p:nvSpPr>
        <p:spPr/>
        <p:txBody>
          <a:bodyPr>
            <a:normAutofit fontScale="90000"/>
          </a:bodyPr>
          <a:lstStyle/>
          <a:p>
            <a:br>
              <a:rPr lang="fr-FR" dirty="0"/>
            </a:br>
            <a:br>
              <a:rPr lang="fr-FR" dirty="0"/>
            </a:br>
            <a:br>
              <a:rPr lang="fr-FR" dirty="0"/>
            </a:br>
            <a:endParaRPr lang="fr-FR" dirty="0"/>
          </a:p>
        </p:txBody>
      </p:sp>
      <p:sp>
        <p:nvSpPr>
          <p:cNvPr id="3" name="Sous-titre 2">
            <a:extLst>
              <a:ext uri="{FF2B5EF4-FFF2-40B4-BE49-F238E27FC236}">
                <a16:creationId xmlns:a16="http://schemas.microsoft.com/office/drawing/2014/main" id="{03743721-1D1C-44CE-89B0-AFBADBC4A0F0}"/>
              </a:ext>
            </a:extLst>
          </p:cNvPr>
          <p:cNvSpPr>
            <a:spLocks noGrp="1"/>
          </p:cNvSpPr>
          <p:nvPr>
            <p:ph type="subTitle" idx="1"/>
          </p:nvPr>
        </p:nvSpPr>
        <p:spPr/>
        <p:txBody>
          <a:bodyPr/>
          <a:lstStyle/>
          <a:p>
            <a:endParaRPr lang="fr-FR" dirty="0"/>
          </a:p>
          <a:p>
            <a:endParaRPr lang="fr-FR" dirty="0"/>
          </a:p>
        </p:txBody>
      </p:sp>
      <p:sp>
        <p:nvSpPr>
          <p:cNvPr id="4" name="Espace réservé du contenu 1">
            <a:extLst>
              <a:ext uri="{FF2B5EF4-FFF2-40B4-BE49-F238E27FC236}">
                <a16:creationId xmlns:a16="http://schemas.microsoft.com/office/drawing/2014/main" id="{9DB5FA1B-AD5B-4F87-9F64-A8B490BAA228}"/>
              </a:ext>
            </a:extLst>
          </p:cNvPr>
          <p:cNvSpPr>
            <a:spLocks noGrp="1"/>
          </p:cNvSpPr>
          <p:nvPr/>
        </p:nvSpPr>
        <p:spPr>
          <a:xfrm>
            <a:off x="2051847" y="2701615"/>
            <a:ext cx="4942829" cy="2958275"/>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p:txBody>
      </p:sp>
      <p:grpSp>
        <p:nvGrpSpPr>
          <p:cNvPr id="7" name="Group 36">
            <a:extLst>
              <a:ext uri="{FF2B5EF4-FFF2-40B4-BE49-F238E27FC236}">
                <a16:creationId xmlns:a16="http://schemas.microsoft.com/office/drawing/2014/main" id="{59B55D4D-F8FF-40C1-B667-ED2B070072F7}"/>
              </a:ext>
            </a:extLst>
          </p:cNvPr>
          <p:cNvGrpSpPr/>
          <p:nvPr/>
        </p:nvGrpSpPr>
        <p:grpSpPr>
          <a:xfrm>
            <a:off x="2310576" y="2476500"/>
            <a:ext cx="5165216" cy="533400"/>
            <a:chOff x="1692784" y="1710"/>
            <a:chExt cx="5815880" cy="125730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p:grpSpPr>
        <p:sp>
          <p:nvSpPr>
            <p:cNvPr id="29" name="Pentagon 58">
              <a:extLst>
                <a:ext uri="{FF2B5EF4-FFF2-40B4-BE49-F238E27FC236}">
                  <a16:creationId xmlns:a16="http://schemas.microsoft.com/office/drawing/2014/main" id="{1FF5433E-9D17-456E-9C49-6E1B26ECAB01}"/>
                </a:ext>
              </a:extLst>
            </p:cNvPr>
            <p:cNvSpPr/>
            <p:nvPr/>
          </p:nvSpPr>
          <p:spPr>
            <a:xfrm rot="10800000">
              <a:off x="1692784" y="1710"/>
              <a:ext cx="5472684" cy="1257304"/>
            </a:xfrm>
            <a:prstGeom prst="homePlat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30" name="Pentagon 4">
              <a:extLst>
                <a:ext uri="{FF2B5EF4-FFF2-40B4-BE49-F238E27FC236}">
                  <a16:creationId xmlns:a16="http://schemas.microsoft.com/office/drawing/2014/main" id="{5BF7908C-9871-4B2A-B60D-F2C3E873232E}"/>
                </a:ext>
              </a:extLst>
            </p:cNvPr>
            <p:cNvSpPr/>
            <p:nvPr/>
          </p:nvSpPr>
          <p:spPr>
            <a:xfrm>
              <a:off x="2007112" y="1710"/>
              <a:ext cx="5501552" cy="1257304"/>
            </a:xfrm>
            <a:prstGeom prst="rect">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554436" tIns="220980" rIns="412496" bIns="22098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578100">
                <a:lnSpc>
                  <a:spcPct val="90000"/>
                </a:lnSpc>
                <a:spcBef>
                  <a:spcPct val="0"/>
                </a:spcBef>
                <a:spcAft>
                  <a:spcPct val="35000"/>
                </a:spcAft>
              </a:pPr>
              <a:endParaRPr lang="fr-FR" sz="2400" b="1" kern="1200" dirty="0">
                <a:latin typeface="Times New Roman" pitchFamily="18" charset="0"/>
                <a:cs typeface="Times New Roman" pitchFamily="18" charset="0"/>
              </a:endParaRPr>
            </a:p>
          </p:txBody>
        </p:sp>
      </p:grpSp>
      <p:sp>
        <p:nvSpPr>
          <p:cNvPr id="8" name="Plaque 57">
            <a:extLst>
              <a:ext uri="{FF2B5EF4-FFF2-40B4-BE49-F238E27FC236}">
                <a16:creationId xmlns:a16="http://schemas.microsoft.com/office/drawing/2014/main" id="{D987FCCF-9E73-4C66-A1CA-804BFF1BC200}"/>
              </a:ext>
            </a:extLst>
          </p:cNvPr>
          <p:cNvSpPr/>
          <p:nvPr/>
        </p:nvSpPr>
        <p:spPr>
          <a:xfrm>
            <a:off x="1684592" y="2400300"/>
            <a:ext cx="609600" cy="533400"/>
          </a:xfrm>
          <a:prstGeom prst="plaqu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000" b="1" dirty="0">
                <a:latin typeface="Charlemagne Std" pitchFamily="50" charset="0"/>
              </a:rPr>
              <a:t>2</a:t>
            </a:r>
          </a:p>
        </p:txBody>
      </p:sp>
      <p:grpSp>
        <p:nvGrpSpPr>
          <p:cNvPr id="11" name="Group 36">
            <a:extLst>
              <a:ext uri="{FF2B5EF4-FFF2-40B4-BE49-F238E27FC236}">
                <a16:creationId xmlns:a16="http://schemas.microsoft.com/office/drawing/2014/main" id="{0FD4D8B6-0564-480E-8754-1DD4910C18A6}"/>
              </a:ext>
            </a:extLst>
          </p:cNvPr>
          <p:cNvGrpSpPr/>
          <p:nvPr/>
        </p:nvGrpSpPr>
        <p:grpSpPr>
          <a:xfrm>
            <a:off x="2310576" y="1572602"/>
            <a:ext cx="5165216" cy="622549"/>
            <a:chOff x="1692784" y="1710"/>
            <a:chExt cx="5472684" cy="1300053"/>
          </a:xfrm>
          <a:solidFill>
            <a:schemeClr val="accent1">
              <a:lumMod val="75000"/>
            </a:schemeClr>
          </a:solidFill>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p:grpSpPr>
        <p:sp>
          <p:nvSpPr>
            <p:cNvPr id="25" name="Pentagon 68">
              <a:extLst>
                <a:ext uri="{FF2B5EF4-FFF2-40B4-BE49-F238E27FC236}">
                  <a16:creationId xmlns:a16="http://schemas.microsoft.com/office/drawing/2014/main" id="{41DF3B6B-BACC-4B3E-A9F6-7B93BB4FAB8B}"/>
                </a:ext>
              </a:extLst>
            </p:cNvPr>
            <p:cNvSpPr/>
            <p:nvPr/>
          </p:nvSpPr>
          <p:spPr>
            <a:xfrm rot="10800000">
              <a:off x="1692784" y="1710"/>
              <a:ext cx="5472684" cy="1257304"/>
            </a:xfrm>
            <a:prstGeom prst="homePlat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6" name="Pentagon 4">
              <a:extLst>
                <a:ext uri="{FF2B5EF4-FFF2-40B4-BE49-F238E27FC236}">
                  <a16:creationId xmlns:a16="http://schemas.microsoft.com/office/drawing/2014/main" id="{88D90476-EDC4-43AC-A318-C1A20FC05BEC}"/>
                </a:ext>
              </a:extLst>
            </p:cNvPr>
            <p:cNvSpPr/>
            <p:nvPr/>
          </p:nvSpPr>
          <p:spPr>
            <a:xfrm>
              <a:off x="1989751" y="44459"/>
              <a:ext cx="5158357" cy="1257304"/>
            </a:xfrm>
            <a:prstGeom prst="rect">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554436" tIns="220980" rIns="412496" bIns="22098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578100">
                <a:lnSpc>
                  <a:spcPct val="90000"/>
                </a:lnSpc>
                <a:spcBef>
                  <a:spcPct val="0"/>
                </a:spcBef>
                <a:spcAft>
                  <a:spcPct val="35000"/>
                </a:spcAft>
              </a:pPr>
              <a:r>
                <a:rPr lang="fr-FR" sz="2400" dirty="0">
                  <a:ln w="18415" cmpd="sng">
                    <a:solidFill>
                      <a:srgbClr val="FFFFFF"/>
                    </a:solidFill>
                    <a:prstDash val="solid"/>
                  </a:ln>
                  <a:solidFill>
                    <a:schemeClr val="accent4">
                      <a:lumMod val="50000"/>
                    </a:schemeClr>
                  </a:solidFill>
                  <a:effectLst>
                    <a:outerShdw blurRad="63500" dir="3600000" algn="tl" rotWithShape="0">
                      <a:srgbClr val="000000">
                        <a:alpha val="70000"/>
                      </a:srgbClr>
                    </a:outerShdw>
                  </a:effectLst>
                  <a:latin typeface="Times New Roman" pitchFamily="18" charset="0"/>
                  <a:cs typeface="Times New Roman" pitchFamily="18" charset="0"/>
                </a:rPr>
                <a:t>AWS  </a:t>
              </a:r>
              <a:endParaRPr lang="fr-FR" sz="2400" kern="1200" dirty="0">
                <a:ln w="18415" cmpd="sng">
                  <a:solidFill>
                    <a:srgbClr val="FFFFFF"/>
                  </a:solidFill>
                  <a:prstDash val="solid"/>
                </a:ln>
                <a:solidFill>
                  <a:schemeClr val="accent4">
                    <a:lumMod val="50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grpSp>
      <p:sp>
        <p:nvSpPr>
          <p:cNvPr id="12" name="Plaque 76">
            <a:extLst>
              <a:ext uri="{FF2B5EF4-FFF2-40B4-BE49-F238E27FC236}">
                <a16:creationId xmlns:a16="http://schemas.microsoft.com/office/drawing/2014/main" id="{E03A62BF-0D3B-4791-9A0A-063DE5DE613E}"/>
              </a:ext>
            </a:extLst>
          </p:cNvPr>
          <p:cNvSpPr/>
          <p:nvPr/>
        </p:nvSpPr>
        <p:spPr>
          <a:xfrm>
            <a:off x="1684592" y="3238500"/>
            <a:ext cx="609600" cy="533400"/>
          </a:xfrm>
          <a:prstGeom prst="plaqu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000" b="1" dirty="0">
                <a:latin typeface="Charlemagne Std" pitchFamily="50" charset="0"/>
              </a:rPr>
              <a:t>3</a:t>
            </a:r>
          </a:p>
        </p:txBody>
      </p:sp>
      <p:sp>
        <p:nvSpPr>
          <p:cNvPr id="13" name="Plaque 67">
            <a:extLst>
              <a:ext uri="{FF2B5EF4-FFF2-40B4-BE49-F238E27FC236}">
                <a16:creationId xmlns:a16="http://schemas.microsoft.com/office/drawing/2014/main" id="{8F9528D8-3FB5-47A3-A208-24AAE384E95E}"/>
              </a:ext>
            </a:extLst>
          </p:cNvPr>
          <p:cNvSpPr/>
          <p:nvPr/>
        </p:nvSpPr>
        <p:spPr>
          <a:xfrm>
            <a:off x="1668208" y="1603433"/>
            <a:ext cx="609600" cy="533400"/>
          </a:xfrm>
          <a:prstGeom prst="plaque">
            <a:avLst/>
          </a:prstGeom>
          <a:solidFill>
            <a:schemeClr val="accent1">
              <a:lumMod val="75000"/>
            </a:schemeClr>
          </a:solidFill>
          <a:ln>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000" b="1"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latin typeface="Charlemagne Std" pitchFamily="50" charset="0"/>
              </a:rPr>
              <a:t>1</a:t>
            </a:r>
          </a:p>
        </p:txBody>
      </p:sp>
      <p:grpSp>
        <p:nvGrpSpPr>
          <p:cNvPr id="14" name="Group 36">
            <a:extLst>
              <a:ext uri="{FF2B5EF4-FFF2-40B4-BE49-F238E27FC236}">
                <a16:creationId xmlns:a16="http://schemas.microsoft.com/office/drawing/2014/main" id="{D8F2F9BE-4A59-4FD3-BDA2-362EC6ED98AE}"/>
              </a:ext>
            </a:extLst>
          </p:cNvPr>
          <p:cNvGrpSpPr/>
          <p:nvPr/>
        </p:nvGrpSpPr>
        <p:grpSpPr>
          <a:xfrm>
            <a:off x="2386116" y="4004311"/>
            <a:ext cx="5181600" cy="457200"/>
            <a:chOff x="1692784" y="1710"/>
            <a:chExt cx="5472684" cy="125730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p:grpSpPr>
        <p:sp>
          <p:nvSpPr>
            <p:cNvPr id="23" name="Pentagon 37">
              <a:extLst>
                <a:ext uri="{FF2B5EF4-FFF2-40B4-BE49-F238E27FC236}">
                  <a16:creationId xmlns:a16="http://schemas.microsoft.com/office/drawing/2014/main" id="{56C32887-70D9-4062-8C9B-66DE3DFCB190}"/>
                </a:ext>
              </a:extLst>
            </p:cNvPr>
            <p:cNvSpPr/>
            <p:nvPr/>
          </p:nvSpPr>
          <p:spPr>
            <a:xfrm rot="10800000">
              <a:off x="1692784" y="1710"/>
              <a:ext cx="5472684" cy="1257304"/>
            </a:xfrm>
            <a:prstGeom prst="homePlat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4" name="Pentagon 4">
              <a:extLst>
                <a:ext uri="{FF2B5EF4-FFF2-40B4-BE49-F238E27FC236}">
                  <a16:creationId xmlns:a16="http://schemas.microsoft.com/office/drawing/2014/main" id="{A9A4D66B-9A77-4038-9415-75D5BCAD60B9}"/>
                </a:ext>
              </a:extLst>
            </p:cNvPr>
            <p:cNvSpPr/>
            <p:nvPr/>
          </p:nvSpPr>
          <p:spPr>
            <a:xfrm rot="21600000">
              <a:off x="2007112" y="1710"/>
              <a:ext cx="5158356" cy="1257304"/>
            </a:xfrm>
            <a:prstGeom prst="rect">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554436" tIns="220980" rIns="412496" bIns="22098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578100">
                <a:lnSpc>
                  <a:spcPct val="90000"/>
                </a:lnSpc>
                <a:spcBef>
                  <a:spcPct val="0"/>
                </a:spcBef>
                <a:spcAft>
                  <a:spcPct val="35000"/>
                </a:spcAft>
              </a:pPr>
              <a:r>
                <a:rPr lang="fr-FR" sz="2400" b="1" dirty="0">
                  <a:latin typeface="Times New Roman" pitchFamily="18" charset="0"/>
                  <a:cs typeface="Times New Roman" pitchFamily="18" charset="0"/>
                </a:rPr>
                <a:t>CONCLUSION </a:t>
              </a:r>
              <a:endParaRPr lang="fr-FR" sz="2400" b="1" kern="1200" dirty="0">
                <a:latin typeface="Times New Roman" pitchFamily="18" charset="0"/>
                <a:cs typeface="Times New Roman" pitchFamily="18" charset="0"/>
              </a:endParaRPr>
            </a:p>
          </p:txBody>
        </p:sp>
      </p:grpSp>
      <p:sp>
        <p:nvSpPr>
          <p:cNvPr id="15" name="Plaque 39">
            <a:extLst>
              <a:ext uri="{FF2B5EF4-FFF2-40B4-BE49-F238E27FC236}">
                <a16:creationId xmlns:a16="http://schemas.microsoft.com/office/drawing/2014/main" id="{8A5E6BF9-AB55-408A-A5B8-E767E664997D}"/>
              </a:ext>
            </a:extLst>
          </p:cNvPr>
          <p:cNvSpPr/>
          <p:nvPr/>
        </p:nvSpPr>
        <p:spPr>
          <a:xfrm>
            <a:off x="1700975" y="3960626"/>
            <a:ext cx="609600" cy="533400"/>
          </a:xfrm>
          <a:prstGeom prst="plaqu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000" b="1" dirty="0">
                <a:latin typeface="Charlemagne Std" pitchFamily="50" charset="0"/>
              </a:rPr>
              <a:t>4</a:t>
            </a:r>
          </a:p>
        </p:txBody>
      </p:sp>
      <p:grpSp>
        <p:nvGrpSpPr>
          <p:cNvPr id="16" name="Group 36">
            <a:extLst>
              <a:ext uri="{FF2B5EF4-FFF2-40B4-BE49-F238E27FC236}">
                <a16:creationId xmlns:a16="http://schemas.microsoft.com/office/drawing/2014/main" id="{E905255C-F4FF-4403-9F2E-22F0CF7539BA}"/>
              </a:ext>
            </a:extLst>
          </p:cNvPr>
          <p:cNvGrpSpPr/>
          <p:nvPr/>
        </p:nvGrpSpPr>
        <p:grpSpPr>
          <a:xfrm>
            <a:off x="2294192" y="3314700"/>
            <a:ext cx="5165216" cy="457200"/>
            <a:chOff x="1692784" y="1710"/>
            <a:chExt cx="5472684" cy="125730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p:grpSpPr>
        <p:sp>
          <p:nvSpPr>
            <p:cNvPr id="21" name="Pentagon 37">
              <a:extLst>
                <a:ext uri="{FF2B5EF4-FFF2-40B4-BE49-F238E27FC236}">
                  <a16:creationId xmlns:a16="http://schemas.microsoft.com/office/drawing/2014/main" id="{8FBA3A29-6082-48B6-B92E-B49F0DA48129}"/>
                </a:ext>
              </a:extLst>
            </p:cNvPr>
            <p:cNvSpPr/>
            <p:nvPr/>
          </p:nvSpPr>
          <p:spPr>
            <a:xfrm rot="10800000">
              <a:off x="1692784" y="1710"/>
              <a:ext cx="5472684" cy="1257304"/>
            </a:xfrm>
            <a:prstGeom prst="homePlate">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2" name="Pentagon 4">
              <a:extLst>
                <a:ext uri="{FF2B5EF4-FFF2-40B4-BE49-F238E27FC236}">
                  <a16:creationId xmlns:a16="http://schemas.microsoft.com/office/drawing/2014/main" id="{BACF0D57-5A0A-4C5C-BAB3-18FFE9D3394F}"/>
                </a:ext>
              </a:extLst>
            </p:cNvPr>
            <p:cNvSpPr/>
            <p:nvPr/>
          </p:nvSpPr>
          <p:spPr>
            <a:xfrm rot="21600000">
              <a:off x="2007112" y="1710"/>
              <a:ext cx="5158356" cy="1257304"/>
            </a:xfrm>
            <a:prstGeom prst="rect">
              <a:avLst/>
            </a:prstGeom>
            <a:grp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554436" tIns="220980" rIns="412496" bIns="22098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578100">
                <a:lnSpc>
                  <a:spcPct val="90000"/>
                </a:lnSpc>
                <a:spcBef>
                  <a:spcPct val="0"/>
                </a:spcBef>
                <a:spcAft>
                  <a:spcPct val="35000"/>
                </a:spcAft>
              </a:pPr>
              <a:endParaRPr lang="fr-FR" sz="2400" b="1" kern="1200" dirty="0">
                <a:latin typeface="Times New Roman" pitchFamily="18" charset="0"/>
                <a:cs typeface="Times New Roman" pitchFamily="18" charset="0"/>
              </a:endParaRPr>
            </a:p>
          </p:txBody>
        </p:sp>
      </p:grpSp>
      <p:sp>
        <p:nvSpPr>
          <p:cNvPr id="36" name="ZoneTexte 35">
            <a:extLst>
              <a:ext uri="{FF2B5EF4-FFF2-40B4-BE49-F238E27FC236}">
                <a16:creationId xmlns:a16="http://schemas.microsoft.com/office/drawing/2014/main" id="{AA898CA4-0BF7-4718-8BB2-E819C294B19C}"/>
              </a:ext>
            </a:extLst>
          </p:cNvPr>
          <p:cNvSpPr txBox="1"/>
          <p:nvPr/>
        </p:nvSpPr>
        <p:spPr>
          <a:xfrm>
            <a:off x="4243870" y="988367"/>
            <a:ext cx="838200" cy="461665"/>
          </a:xfrm>
          <a:prstGeom prst="rect">
            <a:avLst/>
          </a:prstGeom>
          <a:noFill/>
        </p:spPr>
        <p:txBody>
          <a:bodyPr wrap="square" rtlCol="0">
            <a:spAutoFit/>
          </a:bodyPr>
          <a:lstStyle/>
          <a:p>
            <a:r>
              <a:rPr kumimoji="1" lang="en-US" altLang="ko-KR" sz="2400" b="1" i="1" dirty="0">
                <a:solidFill>
                  <a:schemeClr val="bg1"/>
                </a:solidFill>
                <a:ea typeface="굴림" pitchFamily="34" charset="-127"/>
              </a:rPr>
              <a:t>AWS</a:t>
            </a:r>
            <a:endParaRPr lang="fr-FR" sz="2400" dirty="0">
              <a:solidFill>
                <a:schemeClr val="bg1"/>
              </a:solidFill>
            </a:endParaRPr>
          </a:p>
        </p:txBody>
      </p:sp>
      <p:sp>
        <p:nvSpPr>
          <p:cNvPr id="37" name="ZoneTexte 36">
            <a:extLst>
              <a:ext uri="{FF2B5EF4-FFF2-40B4-BE49-F238E27FC236}">
                <a16:creationId xmlns:a16="http://schemas.microsoft.com/office/drawing/2014/main" id="{F00B7971-E6DA-4F47-AC63-2EC33C27D6F0}"/>
              </a:ext>
            </a:extLst>
          </p:cNvPr>
          <p:cNvSpPr txBox="1"/>
          <p:nvPr/>
        </p:nvSpPr>
        <p:spPr>
          <a:xfrm>
            <a:off x="2690189" y="2504487"/>
            <a:ext cx="5064765" cy="830997"/>
          </a:xfrm>
          <a:prstGeom prst="rect">
            <a:avLst/>
          </a:prstGeom>
          <a:noFill/>
        </p:spPr>
        <p:txBody>
          <a:bodyPr wrap="square" rtlCol="0">
            <a:spAutoFit/>
          </a:bodyPr>
          <a:lstStyle/>
          <a:p>
            <a:r>
              <a:rPr lang="en-US" sz="2400" b="1" dirty="0">
                <a:solidFill>
                  <a:schemeClr val="lt1"/>
                </a:solidFill>
                <a:latin typeface="Times New Roman" pitchFamily="18" charset="0"/>
                <a:cs typeface="Times New Roman" pitchFamily="18" charset="0"/>
              </a:rPr>
              <a:t>SERVICE  BASES DE DONNEES </a:t>
            </a:r>
            <a:r>
              <a:rPr lang="en-US" altLang="ko-KR" sz="2400" b="1" dirty="0">
                <a:solidFill>
                  <a:schemeClr val="lt1"/>
                </a:solidFill>
                <a:latin typeface="Times New Roman" pitchFamily="18" charset="0"/>
                <a:cs typeface="Times New Roman" pitchFamily="18" charset="0"/>
              </a:rPr>
              <a:t>  </a:t>
            </a:r>
          </a:p>
          <a:p>
            <a:endParaRPr lang="fr-FR" sz="2400" dirty="0"/>
          </a:p>
        </p:txBody>
      </p:sp>
      <p:sp>
        <p:nvSpPr>
          <p:cNvPr id="38" name="ZoneTexte 37">
            <a:extLst>
              <a:ext uri="{FF2B5EF4-FFF2-40B4-BE49-F238E27FC236}">
                <a16:creationId xmlns:a16="http://schemas.microsoft.com/office/drawing/2014/main" id="{9A43FDBD-E582-4BB4-83D2-ECB134159377}"/>
              </a:ext>
            </a:extLst>
          </p:cNvPr>
          <p:cNvSpPr txBox="1"/>
          <p:nvPr/>
        </p:nvSpPr>
        <p:spPr>
          <a:xfrm>
            <a:off x="2562723" y="3334551"/>
            <a:ext cx="5165216" cy="738664"/>
          </a:xfrm>
          <a:prstGeom prst="rect">
            <a:avLst/>
          </a:prstGeom>
          <a:noFill/>
        </p:spPr>
        <p:txBody>
          <a:bodyPr wrap="square" rtlCol="0">
            <a:spAutoFit/>
          </a:bodyPr>
          <a:lstStyle/>
          <a:p>
            <a:r>
              <a:rPr lang="en-US" altLang="ko-KR" sz="2400" b="1" dirty="0">
                <a:solidFill>
                  <a:schemeClr val="lt1"/>
                </a:solidFill>
                <a:latin typeface="Times New Roman" pitchFamily="18" charset="0"/>
                <a:cs typeface="Times New Roman" pitchFamily="18" charset="0"/>
              </a:rPr>
              <a:t>LES SERVICE OFFRET PAR AWS </a:t>
            </a:r>
          </a:p>
          <a:p>
            <a:endParaRPr lang="fr-FR" dirty="0"/>
          </a:p>
        </p:txBody>
      </p:sp>
    </p:spTree>
    <p:extLst>
      <p:ext uri="{BB962C8B-B14F-4D97-AF65-F5344CB8AC3E}">
        <p14:creationId xmlns:p14="http://schemas.microsoft.com/office/powerpoint/2010/main" val="367567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600200" y="1041400"/>
            <a:ext cx="7010400" cy="4165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60000"/>
              </a:lnSpc>
            </a:pPr>
            <a:endParaRPr lang="en-US" altLang="ko-KR" sz="1400" dirty="0">
              <a:solidFill>
                <a:schemeClr val="tx1">
                  <a:lumMod val="85000"/>
                  <a:lumOff val="15000"/>
                </a:schemeClr>
              </a:solidFill>
              <a:latin typeface="Arial" charset="0"/>
              <a:ea typeface="굴림" pitchFamily="34" charset="-127"/>
            </a:endParaRPr>
          </a:p>
          <a:p>
            <a:pPr algn="just">
              <a:lnSpc>
                <a:spcPct val="160000"/>
              </a:lnSpc>
            </a:pPr>
            <a:endParaRPr lang="en-US" altLang="ko-KR" sz="1400" dirty="0">
              <a:solidFill>
                <a:schemeClr val="tx1">
                  <a:lumMod val="85000"/>
                  <a:lumOff val="15000"/>
                </a:schemeClr>
              </a:solidFill>
              <a:latin typeface="Arial" charset="0"/>
              <a:ea typeface="굴림" pitchFamily="34" charset="-127"/>
            </a:endParaRPr>
          </a:p>
        </p:txBody>
      </p:sp>
      <p:sp>
        <p:nvSpPr>
          <p:cNvPr id="5" name="AutoShape 68"/>
          <p:cNvSpPr>
            <a:spLocks noChangeArrowheads="1"/>
          </p:cNvSpPr>
          <p:nvPr/>
        </p:nvSpPr>
        <p:spPr bwMode="gray">
          <a:xfrm>
            <a:off x="1223962" y="922438"/>
            <a:ext cx="6696075" cy="635000"/>
          </a:xfrm>
          <a:prstGeom prst="roundRect">
            <a:avLst>
              <a:gd name="adj" fmla="val 0"/>
            </a:avLst>
          </a:prstGeom>
          <a:noFill/>
          <a:ln>
            <a:noFill/>
          </a:ln>
          <a:effectLst/>
          <a:extLst>
            <a:ext uri="{909E8E84-426E-40DD-AFC4-6F175D3DCCD1}">
              <a14:hiddenFill xmlns:a14="http://schemas.microsoft.com/office/drawing/2010/main">
                <a:gradFill rotWithShape="1">
                  <a:gsLst>
                    <a:gs pos="0">
                      <a:schemeClr val="hlink">
                        <a:gamma/>
                        <a:shade val="46275"/>
                        <a:invGamma/>
                      </a:schemeClr>
                    </a:gs>
                    <a:gs pos="50000">
                      <a:schemeClr val="hlink"/>
                    </a:gs>
                    <a:gs pos="100000">
                      <a:schemeClr val="hlink">
                        <a:gamma/>
                        <a:shade val="46275"/>
                        <a:invGamma/>
                      </a:schemeClr>
                    </a:gs>
                  </a:gsLst>
                  <a:lin ang="5400000" scaled="1"/>
                </a:gradFill>
              </a14:hiddenFill>
            </a:ex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none" anchor="ctr"/>
          <a:lstStyle/>
          <a:p>
            <a:pPr algn="ctr" latinLnBrk="1">
              <a:defRPr/>
            </a:pPr>
            <a:r>
              <a:rPr kumimoji="1" lang="en-US" altLang="ko-KR" sz="3600" b="1" i="1" dirty="0">
                <a:solidFill>
                  <a:schemeClr val="accent4">
                    <a:lumMod val="50000"/>
                  </a:schemeClr>
                </a:solidFill>
                <a:ea typeface="굴림" pitchFamily="34" charset="-127"/>
              </a:rPr>
              <a:t>Aws : Amazon web service </a:t>
            </a:r>
          </a:p>
        </p:txBody>
      </p:sp>
      <p:sp>
        <p:nvSpPr>
          <p:cNvPr id="6" name="ZoneTexte 5">
            <a:extLst>
              <a:ext uri="{FF2B5EF4-FFF2-40B4-BE49-F238E27FC236}">
                <a16:creationId xmlns:a16="http://schemas.microsoft.com/office/drawing/2014/main" id="{CA708133-9C57-4559-9883-8DA359D086D9}"/>
              </a:ext>
            </a:extLst>
          </p:cNvPr>
          <p:cNvSpPr txBox="1"/>
          <p:nvPr/>
        </p:nvSpPr>
        <p:spPr>
          <a:xfrm>
            <a:off x="1828800" y="1651000"/>
            <a:ext cx="5029200" cy="369332"/>
          </a:xfrm>
          <a:prstGeom prst="rect">
            <a:avLst/>
          </a:prstGeom>
          <a:noFill/>
        </p:spPr>
        <p:txBody>
          <a:bodyPr wrap="square">
            <a:spAutoFit/>
          </a:bodyPr>
          <a:lstStyle/>
          <a:p>
            <a:endParaRPr lang="fr-FR" dirty="0"/>
          </a:p>
        </p:txBody>
      </p:sp>
      <p:sp>
        <p:nvSpPr>
          <p:cNvPr id="3" name="ZoneTexte 2">
            <a:extLst>
              <a:ext uri="{FF2B5EF4-FFF2-40B4-BE49-F238E27FC236}">
                <a16:creationId xmlns:a16="http://schemas.microsoft.com/office/drawing/2014/main" id="{371743C7-391D-4460-9DD4-3BF610AEEBAB}"/>
              </a:ext>
            </a:extLst>
          </p:cNvPr>
          <p:cNvSpPr txBox="1"/>
          <p:nvPr/>
        </p:nvSpPr>
        <p:spPr>
          <a:xfrm>
            <a:off x="838200" y="2007271"/>
            <a:ext cx="7467600" cy="1754326"/>
          </a:xfrm>
          <a:prstGeom prst="rect">
            <a:avLst/>
          </a:prstGeom>
          <a:noFill/>
        </p:spPr>
        <p:txBody>
          <a:bodyPr wrap="square" rtlCol="0">
            <a:spAutoFit/>
          </a:bodyPr>
          <a:lstStyle/>
          <a:p>
            <a:r>
              <a:rPr lang="fr-FR" dirty="0">
                <a:solidFill>
                  <a:srgbClr val="050505"/>
                </a:solidFill>
                <a:latin typeface="Segoe UI Historic" panose="020B0502040204020203" pitchFamily="34" charset="0"/>
              </a:rPr>
              <a:t>C</a:t>
            </a:r>
            <a:r>
              <a:rPr lang="fr-FR" b="0" i="0" dirty="0">
                <a:solidFill>
                  <a:srgbClr val="050505"/>
                </a:solidFill>
                <a:effectLst/>
                <a:latin typeface="Segoe UI Historic" panose="020B0502040204020203" pitchFamily="34" charset="0"/>
              </a:rPr>
              <a:t>es services aident les organisations à travailler plus vite, à  réduire leurs coûts informatiques et à mettre à l'échelle leurs applications. De nombreuses grandes entreprises et start-ups dynamiques ont choisi AWS pour traiter leurs charges de travail très variées, par exemple, des applications web et mobiles, le développement de jeux, l'entreposage et le traitement de données, le stockage, l'archivage, etc.</a:t>
            </a: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362200" y="838200"/>
            <a:ext cx="6553200" cy="715963"/>
          </a:xfrm>
        </p:spPr>
        <p:txBody>
          <a:bodyPr>
            <a:normAutofit fontScale="90000"/>
          </a:bodyPr>
          <a:lstStyle/>
          <a:p>
            <a:pPr algn="l"/>
            <a:br>
              <a:rPr lang="en-US" sz="3600" dirty="0">
                <a:solidFill>
                  <a:srgbClr val="4D4D4D"/>
                </a:solidFill>
              </a:rPr>
            </a:br>
            <a:endParaRPr lang="en-US" sz="3600" dirty="0">
              <a:solidFill>
                <a:srgbClr val="4D4D4D"/>
              </a:solidFill>
            </a:endParaRPr>
          </a:p>
        </p:txBody>
      </p:sp>
      <p:sp>
        <p:nvSpPr>
          <p:cNvPr id="4" name="TextBox 3"/>
          <p:cNvSpPr txBox="1"/>
          <p:nvPr/>
        </p:nvSpPr>
        <p:spPr>
          <a:xfrm>
            <a:off x="2286000" y="1752600"/>
            <a:ext cx="6096000" cy="384721"/>
          </a:xfrm>
          <a:prstGeom prst="rect">
            <a:avLst/>
          </a:prstGeom>
          <a:noFill/>
        </p:spPr>
        <p:txBody>
          <a:bodyPr wrap="square" rtlCol="0">
            <a:spAutoFit/>
          </a:bodyPr>
          <a:lstStyle/>
          <a:p>
            <a:pPr marL="285750" indent="-285750">
              <a:buFont typeface="Arial" pitchFamily="34" charset="0"/>
              <a:buChar char="•"/>
            </a:pPr>
            <a:endParaRPr lang="en-US" sz="1900" dirty="0">
              <a:solidFill>
                <a:schemeClr val="tx1">
                  <a:lumMod val="65000"/>
                  <a:lumOff val="35000"/>
                </a:schemeClr>
              </a:solidFill>
            </a:endParaRPr>
          </a:p>
        </p:txBody>
      </p:sp>
      <p:sp>
        <p:nvSpPr>
          <p:cNvPr id="5" name="ZoneTexte 4">
            <a:extLst>
              <a:ext uri="{FF2B5EF4-FFF2-40B4-BE49-F238E27FC236}">
                <a16:creationId xmlns:a16="http://schemas.microsoft.com/office/drawing/2014/main" id="{CEC28582-267E-48D8-B6D3-6D44C4F6C172}"/>
              </a:ext>
            </a:extLst>
          </p:cNvPr>
          <p:cNvSpPr txBox="1"/>
          <p:nvPr/>
        </p:nvSpPr>
        <p:spPr>
          <a:xfrm>
            <a:off x="2286000" y="2686819"/>
            <a:ext cx="4572000" cy="369332"/>
          </a:xfrm>
          <a:prstGeom prst="rect">
            <a:avLst/>
          </a:prstGeom>
          <a:noFill/>
        </p:spPr>
        <p:txBody>
          <a:bodyPr wrap="square">
            <a:spAutoFit/>
          </a:bodyPr>
          <a:lstStyle/>
          <a:p>
            <a:endParaRPr lang="fr-FR" dirty="0"/>
          </a:p>
        </p:txBody>
      </p:sp>
      <p:pic>
        <p:nvPicPr>
          <p:cNvPr id="6" name="Média en ligne 5" title="What is AWS?">
            <a:hlinkClick r:id="" action="ppaction://media"/>
            <a:extLst>
              <a:ext uri="{FF2B5EF4-FFF2-40B4-BE49-F238E27FC236}">
                <a16:creationId xmlns:a16="http://schemas.microsoft.com/office/drawing/2014/main" id="{28C87207-BCBC-4BFB-B978-25981CA5D872}"/>
              </a:ext>
            </a:extLst>
          </p:cNvPr>
          <p:cNvPicPr>
            <a:picLocks noRot="1" noChangeAspect="1"/>
          </p:cNvPicPr>
          <p:nvPr>
            <a:videoFile r:link="rId1"/>
          </p:nvPr>
        </p:nvPicPr>
        <p:blipFill>
          <a:blip r:embed="rId3"/>
          <a:stretch>
            <a:fillRect/>
          </a:stretch>
        </p:blipFill>
        <p:spPr>
          <a:xfrm>
            <a:off x="457200" y="534169"/>
            <a:ext cx="7653867" cy="4305300"/>
          </a:xfrm>
          <a:prstGeom prst="rect">
            <a:avLst/>
          </a:prstGeom>
        </p:spPr>
      </p:pic>
    </p:spTree>
    <p:extLst>
      <p:ext uri="{BB962C8B-B14F-4D97-AF65-F5344CB8AC3E}">
        <p14:creationId xmlns:p14="http://schemas.microsoft.com/office/powerpoint/2010/main" val="36669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2">
            <a:extLst>
              <a:ext uri="{FF2B5EF4-FFF2-40B4-BE49-F238E27FC236}">
                <a16:creationId xmlns:a16="http://schemas.microsoft.com/office/drawing/2014/main" id="{4FF9D47B-B73F-40E0-BB44-CD4FEBD9F3B7}"/>
              </a:ext>
            </a:extLst>
          </p:cNvPr>
          <p:cNvSpPr txBox="1">
            <a:spLocks/>
          </p:cNvSpPr>
          <p:nvPr/>
        </p:nvSpPr>
        <p:spPr>
          <a:xfrm>
            <a:off x="1846201" y="2793361"/>
            <a:ext cx="312731" cy="1825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Espace réservé du numéro de diapositive 3">
            <a:extLst>
              <a:ext uri="{FF2B5EF4-FFF2-40B4-BE49-F238E27FC236}">
                <a16:creationId xmlns:a16="http://schemas.microsoft.com/office/drawing/2014/main" id="{D5AB9B7F-7ECD-4FFC-8D05-83C952211202}"/>
              </a:ext>
            </a:extLst>
          </p:cNvPr>
          <p:cNvSpPr txBox="1">
            <a:spLocks/>
          </p:cNvSpPr>
          <p:nvPr/>
        </p:nvSpPr>
        <p:spPr>
          <a:xfrm>
            <a:off x="9666679" y="2793361"/>
            <a:ext cx="56258" cy="1825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99F50C-BE38-4BD0-BA84-9B090E1F2B9B}" type="slidenum">
              <a:rPr lang="en-US" smtClean="0"/>
              <a:pPr/>
              <a:t>5</a:t>
            </a:fld>
            <a:endParaRPr lang="en-US" dirty="0"/>
          </a:p>
        </p:txBody>
      </p:sp>
      <p:sp>
        <p:nvSpPr>
          <p:cNvPr id="4" name="Espace réservé du texte 5">
            <a:extLst>
              <a:ext uri="{FF2B5EF4-FFF2-40B4-BE49-F238E27FC236}">
                <a16:creationId xmlns:a16="http://schemas.microsoft.com/office/drawing/2014/main" id="{E8FB4105-74BF-4007-94F5-E963D971ECC4}"/>
              </a:ext>
            </a:extLst>
          </p:cNvPr>
          <p:cNvSpPr txBox="1">
            <a:spLocks/>
          </p:cNvSpPr>
          <p:nvPr/>
        </p:nvSpPr>
        <p:spPr>
          <a:xfrm>
            <a:off x="3023172" y="302154"/>
            <a:ext cx="397166" cy="20419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a:p>
          <a:p>
            <a:endParaRPr lang="fr-FR" dirty="0"/>
          </a:p>
        </p:txBody>
      </p:sp>
      <p:pic>
        <p:nvPicPr>
          <p:cNvPr id="5" name="Image 4">
            <a:extLst>
              <a:ext uri="{FF2B5EF4-FFF2-40B4-BE49-F238E27FC236}">
                <a16:creationId xmlns:a16="http://schemas.microsoft.com/office/drawing/2014/main" id="{E871C3A4-8C46-4107-9464-6DC049C79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10" y="1404015"/>
            <a:ext cx="1435104" cy="21336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Image 5">
            <a:extLst>
              <a:ext uri="{FF2B5EF4-FFF2-40B4-BE49-F238E27FC236}">
                <a16:creationId xmlns:a16="http://schemas.microsoft.com/office/drawing/2014/main" id="{E0B50684-0173-450F-A526-FF20289D7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338" y="2470815"/>
            <a:ext cx="1349829" cy="2297752"/>
          </a:xfrm>
          <a:prstGeom prst="rect">
            <a:avLst/>
          </a:prstGeom>
          <a:scene3d>
            <a:camera prst="orthographicFront">
              <a:rot lat="0" lon="21599989" rev="0"/>
            </a:camera>
            <a:lightRig rig="threePt" dir="t"/>
          </a:scene3d>
        </p:spPr>
      </p:pic>
      <p:pic>
        <p:nvPicPr>
          <p:cNvPr id="7" name="Image 6">
            <a:extLst>
              <a:ext uri="{FF2B5EF4-FFF2-40B4-BE49-F238E27FC236}">
                <a16:creationId xmlns:a16="http://schemas.microsoft.com/office/drawing/2014/main" id="{86FAAE7A-9C1B-4B0B-B8E4-AF9283D29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460" y="2884642"/>
            <a:ext cx="1354677" cy="2297752"/>
          </a:xfrm>
          <a:prstGeom prst="rect">
            <a:avLst/>
          </a:prstGeom>
          <a:ln>
            <a:noFill/>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p:spPr>
      </p:pic>
    </p:spTree>
    <p:extLst>
      <p:ext uri="{BB962C8B-B14F-4D97-AF65-F5344CB8AC3E}">
        <p14:creationId xmlns:p14="http://schemas.microsoft.com/office/powerpoint/2010/main" val="90531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143000" y="1041400"/>
            <a:ext cx="7010400" cy="4165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60000"/>
              </a:lnSpc>
            </a:pPr>
            <a:endParaRPr lang="en-US" altLang="ko-KR" sz="1400" dirty="0">
              <a:solidFill>
                <a:schemeClr val="tx1">
                  <a:lumMod val="85000"/>
                  <a:lumOff val="15000"/>
                </a:schemeClr>
              </a:solidFill>
              <a:latin typeface="Arial" charset="0"/>
              <a:ea typeface="굴림" pitchFamily="34" charset="-127"/>
            </a:endParaRPr>
          </a:p>
        </p:txBody>
      </p:sp>
      <p:sp>
        <p:nvSpPr>
          <p:cNvPr id="5" name="AutoShape 68"/>
          <p:cNvSpPr>
            <a:spLocks noChangeArrowheads="1"/>
          </p:cNvSpPr>
          <p:nvPr/>
        </p:nvSpPr>
        <p:spPr bwMode="gray">
          <a:xfrm>
            <a:off x="842962" y="421217"/>
            <a:ext cx="6696075" cy="635000"/>
          </a:xfrm>
          <a:prstGeom prst="roundRect">
            <a:avLst>
              <a:gd name="adj" fmla="val 0"/>
            </a:avLst>
          </a:prstGeom>
          <a:noFill/>
          <a:ln>
            <a:noFill/>
          </a:ln>
          <a:effectLst/>
          <a:extLst>
            <a:ext uri="{909E8E84-426E-40DD-AFC4-6F175D3DCCD1}">
              <a14:hiddenFill xmlns:a14="http://schemas.microsoft.com/office/drawing/2010/main">
                <a:gradFill rotWithShape="1">
                  <a:gsLst>
                    <a:gs pos="0">
                      <a:schemeClr val="hlink">
                        <a:gamma/>
                        <a:shade val="46275"/>
                        <a:invGamma/>
                      </a:schemeClr>
                    </a:gs>
                    <a:gs pos="50000">
                      <a:schemeClr val="hlink"/>
                    </a:gs>
                    <a:gs pos="100000">
                      <a:schemeClr val="hlink">
                        <a:gamma/>
                        <a:shade val="46275"/>
                        <a:invGamma/>
                      </a:schemeClr>
                    </a:gs>
                  </a:gsLst>
                  <a:lin ang="5400000" scaled="1"/>
                </a:gradFill>
              </a14:hiddenFill>
            </a:ex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txBody>
          <a:bodyPr wrap="none" anchor="ctr"/>
          <a:lstStyle/>
          <a:p>
            <a:pPr algn="ctr" latinLnBrk="1">
              <a:defRPr/>
            </a:pPr>
            <a:r>
              <a:rPr lang="en-US" sz="3600" b="1" i="1" dirty="0">
                <a:solidFill>
                  <a:schemeClr val="accent4">
                    <a:lumMod val="50000"/>
                  </a:schemeClr>
                </a:solidFill>
              </a:rPr>
              <a:t>SERVICE  BASES DE DONNEES </a:t>
            </a:r>
            <a:r>
              <a:rPr kumimoji="1" lang="en-US" altLang="ko-KR" sz="3600" b="1" i="1" dirty="0">
                <a:solidFill>
                  <a:schemeClr val="accent4">
                    <a:lumMod val="50000"/>
                  </a:schemeClr>
                </a:solidFill>
                <a:ea typeface="굴림" pitchFamily="34" charset="-127"/>
              </a:rPr>
              <a:t>  </a:t>
            </a:r>
          </a:p>
        </p:txBody>
      </p:sp>
      <p:sp>
        <p:nvSpPr>
          <p:cNvPr id="2" name="ZoneTexte 1">
            <a:extLst>
              <a:ext uri="{FF2B5EF4-FFF2-40B4-BE49-F238E27FC236}">
                <a16:creationId xmlns:a16="http://schemas.microsoft.com/office/drawing/2014/main" id="{D2E3F394-05FA-4DFD-A7D2-C64B3650D277}"/>
              </a:ext>
            </a:extLst>
          </p:cNvPr>
          <p:cNvSpPr txBox="1"/>
          <p:nvPr/>
        </p:nvSpPr>
        <p:spPr>
          <a:xfrm>
            <a:off x="928466" y="1706033"/>
            <a:ext cx="7377333" cy="2862322"/>
          </a:xfrm>
          <a:prstGeom prst="rect">
            <a:avLst/>
          </a:prstGeom>
          <a:noFill/>
        </p:spPr>
        <p:txBody>
          <a:bodyPr wrap="square" rtlCol="0">
            <a:spAutoFit/>
          </a:bodyPr>
          <a:lstStyle/>
          <a:p>
            <a:r>
              <a:rPr lang="fr-FR" sz="1800" b="0" i="0" dirty="0">
                <a:solidFill>
                  <a:srgbClr val="050505"/>
                </a:solidFill>
                <a:effectLst/>
                <a:latin typeface="Segoe UI Historic" panose="020B0502040204020203" pitchFamily="34" charset="0"/>
              </a:rPr>
              <a:t>Les bases de données AWS sont conçues par les charges de travail d'entreprise stratégiques ; elles garantissent un niveau de disponibilité, de fiabilité et de sécurité élevé. Ces bases de données prennent en charge la réplication multi-régionale et multi-maîtres. Elles assurent aussi une supervision totale de vos données avec plusieurs niveaux de sécurité dont l'isolation du réseau à l'aide d'Amazon VPC, le chiffrement au repos à l'aide de clés que vous créez et contrôlez avec AWS Key Management Service (KMS), ainsi que le chiffrement en transit</a:t>
            </a:r>
          </a:p>
          <a:p>
            <a:endParaRPr lang="fr-FR" dirty="0"/>
          </a:p>
        </p:txBody>
      </p:sp>
      <p:sp>
        <p:nvSpPr>
          <p:cNvPr id="3" name="ZoneTexte 2">
            <a:extLst>
              <a:ext uri="{FF2B5EF4-FFF2-40B4-BE49-F238E27FC236}">
                <a16:creationId xmlns:a16="http://schemas.microsoft.com/office/drawing/2014/main" id="{07E1F681-9732-4F74-87AB-DCE26578422A}"/>
              </a:ext>
            </a:extLst>
          </p:cNvPr>
          <p:cNvSpPr txBox="1"/>
          <p:nvPr/>
        </p:nvSpPr>
        <p:spPr>
          <a:xfrm>
            <a:off x="685800" y="1076569"/>
            <a:ext cx="2590800" cy="584775"/>
          </a:xfrm>
          <a:prstGeom prst="rect">
            <a:avLst/>
          </a:prstGeom>
          <a:noFill/>
        </p:spPr>
        <p:txBody>
          <a:bodyPr wrap="square" rtlCol="0">
            <a:spAutoFit/>
          </a:bodyPr>
          <a:lstStyle/>
          <a:p>
            <a:pPr algn="ctr"/>
            <a:r>
              <a:rPr lang="en-US" sz="3200" b="1" i="1" dirty="0">
                <a:solidFill>
                  <a:schemeClr val="bg2">
                    <a:lumMod val="25000"/>
                  </a:schemeClr>
                </a:solidFill>
              </a:rPr>
              <a:t>DEFINITION</a:t>
            </a:r>
            <a:r>
              <a:rPr lang="en-US" sz="1800" dirty="0">
                <a:solidFill>
                  <a:srgbClr val="4D4D4D"/>
                </a:solidFill>
              </a:rPr>
              <a:t> </a:t>
            </a:r>
            <a:endParaRPr lang="fr-FR" dirty="0"/>
          </a:p>
        </p:txBody>
      </p:sp>
    </p:spTree>
    <p:extLst>
      <p:ext uri="{BB962C8B-B14F-4D97-AF65-F5344CB8AC3E}">
        <p14:creationId xmlns:p14="http://schemas.microsoft.com/office/powerpoint/2010/main" val="54713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52600" y="228600"/>
            <a:ext cx="6553200" cy="715963"/>
          </a:xfrm>
        </p:spPr>
        <p:txBody>
          <a:bodyPr>
            <a:normAutofit/>
          </a:bodyPr>
          <a:lstStyle/>
          <a:p>
            <a:pPr algn="l"/>
            <a:r>
              <a:rPr lang="en-US" sz="3200" b="1" i="1" dirty="0">
                <a:solidFill>
                  <a:schemeClr val="bg2">
                    <a:lumMod val="25000"/>
                  </a:schemeClr>
                </a:solidFill>
              </a:rPr>
              <a:t>TYPE DE BASE DES DONNEES</a:t>
            </a:r>
          </a:p>
        </p:txBody>
      </p:sp>
      <p:sp>
        <p:nvSpPr>
          <p:cNvPr id="4" name="TextBox 3"/>
          <p:cNvSpPr txBox="1"/>
          <p:nvPr/>
        </p:nvSpPr>
        <p:spPr>
          <a:xfrm>
            <a:off x="228600" y="1066800"/>
            <a:ext cx="8610600" cy="2062103"/>
          </a:xfrm>
          <a:prstGeom prst="rect">
            <a:avLst/>
          </a:prstGeom>
          <a:noFill/>
        </p:spPr>
        <p:txBody>
          <a:bodyPr wrap="square" rtlCol="0">
            <a:spAutoFit/>
          </a:bodyPr>
          <a:lstStyle/>
          <a:p>
            <a:pPr marL="285750" indent="-285750">
              <a:buFont typeface="Arial" pitchFamily="34" charset="0"/>
              <a:buChar char="•"/>
            </a:pPr>
            <a:r>
              <a:rPr lang="fr-FR" sz="2800" b="1" dirty="0">
                <a:solidFill>
                  <a:srgbClr val="050505"/>
                </a:solidFill>
                <a:latin typeface="Segoe UI Historic" panose="020B0502040204020203" pitchFamily="34" charset="0"/>
              </a:rPr>
              <a:t>1</a:t>
            </a:r>
            <a:r>
              <a:rPr lang="fr-FR" sz="2000" b="0" i="0" dirty="0">
                <a:solidFill>
                  <a:srgbClr val="050505"/>
                </a:solidFill>
                <a:effectLst/>
                <a:latin typeface="Segoe UI Historic" panose="020B0502040204020203" pitchFamily="34" charset="0"/>
              </a:rPr>
              <a:t>. Base de données relationnelle Les bases de données relationnelles stockent des données avec des schémas prédéfinis qui communiquent entre eux. Ces bases de données sont conçues pour prendre en charge les transactions ACID, maintenir l'intégrité du référentiel et entretenir une forte cohérence des données. </a:t>
            </a:r>
          </a:p>
          <a:p>
            <a:pPr marL="285750" indent="-285750">
              <a:buFont typeface="Arial" pitchFamily="34" charset="0"/>
              <a:buChar char="•"/>
            </a:pPr>
            <a:r>
              <a:rPr lang="fr-FR" sz="2000" b="0" i="0" dirty="0">
                <a:solidFill>
                  <a:srgbClr val="050505"/>
                </a:solidFill>
                <a:effectLst/>
                <a:latin typeface="Segoe UI Historic" panose="020B0502040204020203" pitchFamily="34" charset="0"/>
              </a:rPr>
              <a:t>Cas d'utilisation : Applications traditionnelles, ERP, CRM, e-commerce</a:t>
            </a:r>
            <a:endParaRPr lang="en-US" sz="1900" dirty="0">
              <a:solidFill>
                <a:schemeClr val="tx1">
                  <a:lumMod val="65000"/>
                  <a:lumOff val="35000"/>
                </a:schemeClr>
              </a:solidFill>
            </a:endParaRPr>
          </a:p>
        </p:txBody>
      </p:sp>
      <p:sp>
        <p:nvSpPr>
          <p:cNvPr id="3" name="ZoneTexte 2">
            <a:extLst>
              <a:ext uri="{FF2B5EF4-FFF2-40B4-BE49-F238E27FC236}">
                <a16:creationId xmlns:a16="http://schemas.microsoft.com/office/drawing/2014/main" id="{04C7B120-195F-4F16-9531-40655DF2799B}"/>
              </a:ext>
            </a:extLst>
          </p:cNvPr>
          <p:cNvSpPr txBox="1"/>
          <p:nvPr/>
        </p:nvSpPr>
        <p:spPr>
          <a:xfrm>
            <a:off x="234462" y="3005792"/>
            <a:ext cx="8610600" cy="3231654"/>
          </a:xfrm>
          <a:prstGeom prst="rect">
            <a:avLst/>
          </a:prstGeom>
          <a:noFill/>
        </p:spPr>
        <p:txBody>
          <a:bodyPr wrap="square" rtlCol="0">
            <a:spAutoFit/>
          </a:bodyPr>
          <a:lstStyle/>
          <a:p>
            <a:pPr marL="285750" indent="-285750">
              <a:buFont typeface="Arial" panose="020B0604020202020204" pitchFamily="34" charset="0"/>
              <a:buChar char="•"/>
            </a:pPr>
            <a:r>
              <a:rPr lang="fr-FR" sz="2800" b="1" i="0" dirty="0">
                <a:solidFill>
                  <a:srgbClr val="050505"/>
                </a:solidFill>
                <a:effectLst/>
                <a:latin typeface="Segoe UI Historic" panose="020B0502040204020203" pitchFamily="34" charset="0"/>
              </a:rPr>
              <a:t>2</a:t>
            </a:r>
            <a:r>
              <a:rPr lang="fr-FR" sz="2000" dirty="0">
                <a:solidFill>
                  <a:srgbClr val="050505"/>
                </a:solidFill>
                <a:latin typeface="Segoe UI Historic" panose="020B0502040204020203" pitchFamily="34" charset="0"/>
              </a:rPr>
              <a:t>.Base de données clé-valeur Les bases de données clé-valeur sont optimisées pour des modèles d'accès communs, généralement pour stocker et récupérer de grands volumes de données. Ces bases de données garantissent des temps de réponse rapides, même quand il s'agit de traiter des volumes extrêmement importants de demandes simultanées.</a:t>
            </a:r>
          </a:p>
          <a:p>
            <a:pPr marL="285750" indent="-285750" algn="l">
              <a:buFont typeface="Arial" panose="020B0604020202020204" pitchFamily="34" charset="0"/>
              <a:buChar char="•"/>
            </a:pPr>
            <a:r>
              <a:rPr lang="fr-FR" sz="2000" dirty="0">
                <a:solidFill>
                  <a:srgbClr val="050505"/>
                </a:solidFill>
                <a:latin typeface="Segoe UI Historic" panose="020B0502040204020203" pitchFamily="34" charset="0"/>
              </a:rPr>
              <a:t>Cas d'utilisation</a:t>
            </a:r>
          </a:p>
          <a:p>
            <a:r>
              <a:rPr lang="fr-FR" sz="2000" dirty="0">
                <a:solidFill>
                  <a:srgbClr val="050505"/>
                </a:solidFill>
                <a:latin typeface="Segoe UI Historic" panose="020B0502040204020203" pitchFamily="34" charset="0"/>
              </a:rPr>
              <a:t>      Applications Web à fort trafic, systèmes de commerce électronique, applications de jeu</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39716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52600" y="228600"/>
            <a:ext cx="6553200" cy="715963"/>
          </a:xfrm>
        </p:spPr>
        <p:txBody>
          <a:bodyPr>
            <a:normAutofit/>
          </a:bodyPr>
          <a:lstStyle/>
          <a:p>
            <a:pPr algn="l"/>
            <a:r>
              <a:rPr lang="en-US" sz="3200" b="1" i="1" dirty="0">
                <a:solidFill>
                  <a:schemeClr val="bg2">
                    <a:lumMod val="25000"/>
                  </a:schemeClr>
                </a:solidFill>
              </a:rPr>
              <a:t>TYPE DE BASE DES DONNEES</a:t>
            </a:r>
          </a:p>
        </p:txBody>
      </p:sp>
      <p:sp>
        <p:nvSpPr>
          <p:cNvPr id="4" name="TextBox 3"/>
          <p:cNvSpPr txBox="1"/>
          <p:nvPr/>
        </p:nvSpPr>
        <p:spPr>
          <a:xfrm>
            <a:off x="218049" y="847954"/>
            <a:ext cx="8458200" cy="2677656"/>
          </a:xfrm>
          <a:prstGeom prst="rect">
            <a:avLst/>
          </a:prstGeom>
          <a:noFill/>
        </p:spPr>
        <p:txBody>
          <a:bodyPr wrap="square" rtlCol="0">
            <a:spAutoFit/>
          </a:bodyPr>
          <a:lstStyle/>
          <a:p>
            <a:pPr marL="285750" indent="-285750">
              <a:buFont typeface="Arial" panose="020B0604020202020204" pitchFamily="34" charset="0"/>
              <a:buChar char="•"/>
            </a:pPr>
            <a:r>
              <a:rPr lang="fr-FR" sz="2800" b="1" i="0" dirty="0">
                <a:solidFill>
                  <a:srgbClr val="050505"/>
                </a:solidFill>
                <a:effectLst/>
                <a:latin typeface="Segoe UI Historic" panose="020B0502040204020203" pitchFamily="34" charset="0"/>
              </a:rPr>
              <a:t>3</a:t>
            </a:r>
            <a:r>
              <a:rPr lang="fr-FR" sz="2000" dirty="0">
                <a:solidFill>
                  <a:srgbClr val="050505"/>
                </a:solidFill>
                <a:latin typeface="Segoe UI Historic" panose="020B0502040204020203" pitchFamily="34" charset="0"/>
              </a:rPr>
              <a:t>Base de données </a:t>
            </a:r>
            <a:r>
              <a:rPr lang="fr-FR" sz="2000" b="0" i="0" dirty="0">
                <a:solidFill>
                  <a:srgbClr val="050505"/>
                </a:solidFill>
                <a:effectLst/>
                <a:latin typeface="Segoe UI Historic" panose="020B0502040204020203" pitchFamily="34" charset="0"/>
              </a:rPr>
              <a:t>en mémoire Les bases de données en mémoire sont </a:t>
            </a:r>
            <a:r>
              <a:rPr lang="fr-FR" sz="2000" dirty="0">
                <a:solidFill>
                  <a:srgbClr val="050505"/>
                </a:solidFill>
                <a:latin typeface="Segoe UI Historic" panose="020B0502040204020203" pitchFamily="34" charset="0"/>
              </a:rPr>
              <a:t>utilisées pour les applications qui nécessitent un accès en temps réel aux données. En stockant les données directement en mémoire, ces bases de données fournissent une latence en microsecondes aux applications pour lesquelles la latence en millisecondes n'est pas suffisante.</a:t>
            </a:r>
          </a:p>
          <a:p>
            <a:pPr marL="285750" indent="-285750">
              <a:buFont typeface="Arial" panose="020B0604020202020204" pitchFamily="34" charset="0"/>
              <a:buChar char="•"/>
            </a:pPr>
            <a:r>
              <a:rPr lang="fr-FR" sz="2000" dirty="0">
                <a:solidFill>
                  <a:srgbClr val="050505"/>
                </a:solidFill>
                <a:latin typeface="Segoe UI Historic" panose="020B0502040204020203" pitchFamily="34" charset="0"/>
              </a:rPr>
              <a:t> Cas d'utilisation : Mise en cache, gestion des sessions, tableaux des scores, applications géo spatiales</a:t>
            </a:r>
            <a:endParaRPr lang="en-US" sz="2000" dirty="0">
              <a:solidFill>
                <a:srgbClr val="050505"/>
              </a:solidFill>
              <a:latin typeface="Segoe UI Historic" panose="020B0502040204020203" pitchFamily="34" charset="0"/>
            </a:endParaRPr>
          </a:p>
        </p:txBody>
      </p:sp>
      <p:sp>
        <p:nvSpPr>
          <p:cNvPr id="3" name="ZoneTexte 2">
            <a:extLst>
              <a:ext uri="{FF2B5EF4-FFF2-40B4-BE49-F238E27FC236}">
                <a16:creationId xmlns:a16="http://schemas.microsoft.com/office/drawing/2014/main" id="{04C7B120-195F-4F16-9531-40655DF2799B}"/>
              </a:ext>
            </a:extLst>
          </p:cNvPr>
          <p:cNvSpPr txBox="1"/>
          <p:nvPr/>
        </p:nvSpPr>
        <p:spPr>
          <a:xfrm>
            <a:off x="228600" y="3429000"/>
            <a:ext cx="8616462" cy="2062103"/>
          </a:xfrm>
          <a:prstGeom prst="rect">
            <a:avLst/>
          </a:prstGeom>
          <a:noFill/>
        </p:spPr>
        <p:txBody>
          <a:bodyPr wrap="square" rtlCol="0">
            <a:spAutoFit/>
          </a:bodyPr>
          <a:lstStyle/>
          <a:p>
            <a:pPr marL="285750" indent="-285750">
              <a:buFont typeface="Arial" panose="020B0604020202020204" pitchFamily="34" charset="0"/>
              <a:buChar char="•"/>
            </a:pPr>
            <a:r>
              <a:rPr lang="fr-FR" sz="2800" dirty="0">
                <a:solidFill>
                  <a:srgbClr val="050505"/>
                </a:solidFill>
                <a:latin typeface="Segoe UI Historic" panose="020B0502040204020203" pitchFamily="34" charset="0"/>
              </a:rPr>
              <a:t>4</a:t>
            </a:r>
            <a:r>
              <a:rPr lang="fr-FR" sz="2000" dirty="0">
                <a:solidFill>
                  <a:srgbClr val="050505"/>
                </a:solidFill>
                <a:latin typeface="Segoe UI Historic" panose="020B0502040204020203" pitchFamily="34" charset="0"/>
              </a:rPr>
              <a:t>Base de données de documents Une base de données de documents est conçue pour stocker des données semi-structurées sous forme de documents de type JSON. Les développeurs utilisent ces bases de données pour créer et mettre à jour rapidement des applications. Base de données de documents </a:t>
            </a:r>
          </a:p>
          <a:p>
            <a:pPr marL="285750" indent="-285750">
              <a:buFont typeface="Arial" panose="020B0604020202020204" pitchFamily="34" charset="0"/>
              <a:buChar char="•"/>
            </a:pPr>
            <a:r>
              <a:rPr lang="fr-FR" sz="2000" dirty="0">
                <a:solidFill>
                  <a:srgbClr val="050505"/>
                </a:solidFill>
                <a:latin typeface="Segoe UI Historic" panose="020B0502040204020203" pitchFamily="34" charset="0"/>
              </a:rPr>
              <a:t>Cas d'utilisation : Gestion de contenu, catalogues, profils utilisateurs</a:t>
            </a:r>
          </a:p>
        </p:txBody>
      </p:sp>
    </p:spTree>
    <p:extLst>
      <p:ext uri="{BB962C8B-B14F-4D97-AF65-F5344CB8AC3E}">
        <p14:creationId xmlns:p14="http://schemas.microsoft.com/office/powerpoint/2010/main" val="14065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752600" y="228600"/>
            <a:ext cx="6553200" cy="715963"/>
          </a:xfrm>
        </p:spPr>
        <p:txBody>
          <a:bodyPr>
            <a:normAutofit/>
          </a:bodyPr>
          <a:lstStyle/>
          <a:p>
            <a:pPr algn="l"/>
            <a:r>
              <a:rPr lang="en-US" sz="3200" b="1" i="1" dirty="0">
                <a:solidFill>
                  <a:schemeClr val="bg2">
                    <a:lumMod val="25000"/>
                  </a:schemeClr>
                </a:solidFill>
              </a:rPr>
              <a:t>TYPE DE BASE DES DONNEES</a:t>
            </a:r>
          </a:p>
        </p:txBody>
      </p:sp>
      <p:sp>
        <p:nvSpPr>
          <p:cNvPr id="4" name="TextBox 3"/>
          <p:cNvSpPr txBox="1"/>
          <p:nvPr/>
        </p:nvSpPr>
        <p:spPr>
          <a:xfrm>
            <a:off x="218049" y="847954"/>
            <a:ext cx="8458200" cy="2677656"/>
          </a:xfrm>
          <a:prstGeom prst="rect">
            <a:avLst/>
          </a:prstGeom>
          <a:noFill/>
        </p:spPr>
        <p:txBody>
          <a:bodyPr wrap="square" rtlCol="0">
            <a:spAutoFit/>
          </a:bodyPr>
          <a:lstStyle/>
          <a:p>
            <a:pPr marL="285750" indent="-285750">
              <a:buFont typeface="Arial" pitchFamily="34" charset="0"/>
              <a:buChar char="•"/>
            </a:pPr>
            <a:r>
              <a:rPr lang="fr-FR" sz="2800" b="1" dirty="0">
                <a:solidFill>
                  <a:srgbClr val="050505"/>
                </a:solidFill>
                <a:latin typeface="Segoe UI Historic" panose="020B0502040204020203" pitchFamily="34" charset="0"/>
              </a:rPr>
              <a:t>5</a:t>
            </a:r>
            <a:r>
              <a:rPr lang="fr-FR" sz="2000" b="0" i="0" dirty="0">
                <a:solidFill>
                  <a:srgbClr val="050505"/>
                </a:solidFill>
                <a:effectLst/>
                <a:latin typeface="Segoe UI Historic" panose="020B0502040204020203" pitchFamily="34" charset="0"/>
              </a:rPr>
              <a:t>Base de données de documents Une base de données de documents est conçue pour stocker des données semi-structurées sous forme de documents de type JSON. Les développeurs utilisent ces bases de données pour créer et mettre à jour rapidement des applications. Applications industrielles à grande échelle pour la maintenance des équipements, </a:t>
            </a:r>
          </a:p>
          <a:p>
            <a:pPr marL="285750" indent="-285750">
              <a:buFont typeface="Arial" pitchFamily="34" charset="0"/>
              <a:buChar char="•"/>
            </a:pPr>
            <a:r>
              <a:rPr lang="fr-FR" sz="2000" b="0" i="0" dirty="0">
                <a:solidFill>
                  <a:srgbClr val="050505"/>
                </a:solidFill>
                <a:effectLst/>
                <a:latin typeface="Segoe UI Historic" panose="020B0502040204020203" pitchFamily="34" charset="0"/>
              </a:rPr>
              <a:t>la gestion de la Cas d'utilisation : Gestion de contenu, catalogues, profils utilisateurs</a:t>
            </a:r>
            <a:endParaRPr lang="en-US" sz="1900" dirty="0">
              <a:solidFill>
                <a:schemeClr val="tx1">
                  <a:lumMod val="65000"/>
                  <a:lumOff val="35000"/>
                </a:schemeClr>
              </a:solidFill>
            </a:endParaRPr>
          </a:p>
        </p:txBody>
      </p:sp>
    </p:spTree>
    <p:extLst>
      <p:ext uri="{BB962C8B-B14F-4D97-AF65-F5344CB8AC3E}">
        <p14:creationId xmlns:p14="http://schemas.microsoft.com/office/powerpoint/2010/main" val="594035559"/>
      </p:ext>
    </p:extLst>
  </p:cSld>
  <p:clrMapOvr>
    <a:masterClrMapping/>
  </p:clrMapOvr>
</p:sld>
</file>

<file path=ppt/theme/theme1.xml><?xml version="1.0" encoding="utf-8"?>
<a:theme xmlns:a="http://schemas.openxmlformats.org/drawingml/2006/main" name="15_Office Theme">
  <a:themeElements>
    <a:clrScheme name="Custom0">
      <a:dk1>
        <a:sysClr val="windowText" lastClr="000000"/>
      </a:dk1>
      <a:lt1>
        <a:sysClr val="window" lastClr="FFFFFF"/>
      </a:lt1>
      <a:dk2>
        <a:srgbClr val="6D787D"/>
      </a:dk2>
      <a:lt2>
        <a:srgbClr val="EEECE1"/>
      </a:lt2>
      <a:accent1>
        <a:srgbClr val="666666"/>
      </a:accent1>
      <a:accent2>
        <a:srgbClr val="9B9B9B"/>
      </a:accent2>
      <a:accent3>
        <a:srgbClr val="C0C0C0"/>
      </a:accent3>
      <a:accent4>
        <a:srgbClr val="FF0505"/>
      </a:accent4>
      <a:accent5>
        <a:srgbClr val="FFFFFF"/>
      </a:accent5>
      <a:accent6>
        <a:srgbClr val="BDC7CB"/>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2000</TotalTime>
  <Words>722</Words>
  <Application>Microsoft Office PowerPoint</Application>
  <PresentationFormat>Affichage à l'écran (4:3)</PresentationFormat>
  <Paragraphs>57</Paragraphs>
  <Slides>15</Slides>
  <Notes>0</Notes>
  <HiddenSlides>0</HiddenSlides>
  <MMClips>2</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Arial</vt:lpstr>
      <vt:lpstr>Calibri</vt:lpstr>
      <vt:lpstr>Charlemagne Std</vt:lpstr>
      <vt:lpstr>Roboto-Medium</vt:lpstr>
      <vt:lpstr>Segoe UI Historic</vt:lpstr>
      <vt:lpstr>Times New Roman</vt:lpstr>
      <vt:lpstr>15_Office Theme</vt:lpstr>
      <vt:lpstr>Présentation PowerPoint</vt:lpstr>
      <vt:lpstr>   </vt:lpstr>
      <vt:lpstr>Présentation PowerPoint</vt:lpstr>
      <vt:lpstr> </vt:lpstr>
      <vt:lpstr>Présentation PowerPoint</vt:lpstr>
      <vt:lpstr>Présentation PowerPoint</vt:lpstr>
      <vt:lpstr>TYPE DE BASE DES DONNEES</vt:lpstr>
      <vt:lpstr>TYPE DE BASE DES DONNEES</vt:lpstr>
      <vt:lpstr>TYPE DE BASE DES DONNEES</vt:lpstr>
      <vt:lpstr>SOUS SERVICES AWS</vt:lpstr>
      <vt:lpstr>Présentation PowerPoint</vt:lpstr>
      <vt:lpstr>Présentation PowerPoint</vt:lpstr>
      <vt:lpstr>Présentation PowerPoint</vt:lpstr>
      <vt:lpstr>Présentation PowerPoint</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users</cp:lastModifiedBy>
  <cp:revision>236</cp:revision>
  <dcterms:created xsi:type="dcterms:W3CDTF">2012-04-26T17:06:14Z</dcterms:created>
  <dcterms:modified xsi:type="dcterms:W3CDTF">2021-02-07T20:30:15Z</dcterms:modified>
</cp:coreProperties>
</file>